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1471" r:id="rId2"/>
    <p:sldId id="1472" r:id="rId3"/>
    <p:sldId id="1019" r:id="rId4"/>
    <p:sldId id="1021" r:id="rId5"/>
    <p:sldId id="1026" r:id="rId6"/>
    <p:sldId id="1027" r:id="rId7"/>
    <p:sldId id="1020" r:id="rId8"/>
    <p:sldId id="1022" r:id="rId9"/>
    <p:sldId id="916" r:id="rId10"/>
    <p:sldId id="920" r:id="rId11"/>
    <p:sldId id="1029" r:id="rId12"/>
    <p:sldId id="917" r:id="rId13"/>
    <p:sldId id="1031" r:id="rId14"/>
    <p:sldId id="1032" r:id="rId15"/>
    <p:sldId id="1479" r:id="rId16"/>
    <p:sldId id="584" r:id="rId17"/>
    <p:sldId id="1033" r:id="rId18"/>
    <p:sldId id="323" r:id="rId19"/>
    <p:sldId id="1034" r:id="rId20"/>
    <p:sldId id="1487" r:id="rId21"/>
    <p:sldId id="1036" r:id="rId22"/>
    <p:sldId id="922" r:id="rId23"/>
    <p:sldId id="1485" r:id="rId24"/>
    <p:sldId id="921" r:id="rId25"/>
    <p:sldId id="1486" r:id="rId26"/>
    <p:sldId id="919" r:id="rId27"/>
    <p:sldId id="1028" r:id="rId28"/>
    <p:sldId id="1475" r:id="rId29"/>
    <p:sldId id="1023" r:id="rId30"/>
    <p:sldId id="1476" r:id="rId31"/>
    <p:sldId id="1474" r:id="rId32"/>
    <p:sldId id="1024" r:id="rId33"/>
    <p:sldId id="1477" r:id="rId34"/>
    <p:sldId id="907" r:id="rId35"/>
    <p:sldId id="894" r:id="rId36"/>
    <p:sldId id="1483" r:id="rId37"/>
    <p:sldId id="1484" r:id="rId38"/>
    <p:sldId id="1488" r:id="rId39"/>
    <p:sldId id="1489" r:id="rId40"/>
    <p:sldId id="1491" r:id="rId41"/>
    <p:sldId id="915" r:id="rId42"/>
    <p:sldId id="925" r:id="rId43"/>
    <p:sldId id="1025" r:id="rId44"/>
    <p:sldId id="924" r:id="rId45"/>
    <p:sldId id="933" r:id="rId46"/>
    <p:sldId id="926" r:id="rId47"/>
    <p:sldId id="928" r:id="rId48"/>
    <p:sldId id="929" r:id="rId49"/>
    <p:sldId id="930" r:id="rId50"/>
    <p:sldId id="931" r:id="rId51"/>
    <p:sldId id="918" r:id="rId5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DFDFD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108" y="3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7954"/>
    </p:cViewPr>
  </p:sorterViewPr>
  <p:notesViewPr>
    <p:cSldViewPr snapToGrid="0">
      <p:cViewPr varScale="1">
        <p:scale>
          <a:sx n="51" d="100"/>
          <a:sy n="51" d="100"/>
        </p:scale>
        <p:origin x="262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4AEE4-27A6-43A8-93EA-97FDFE1790FF}" type="datetimeFigureOut">
              <a:rPr lang="pt-BR" smtClean="0"/>
              <a:t>07/05/2019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D741C-ECE4-42A6-A318-15DEFE9C28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33209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CCFED-2B61-46D1-A926-3F795F29CBB5}" type="datetimeFigureOut">
              <a:rPr lang="pt-BR" smtClean="0"/>
              <a:t>07/05/2019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76991-713B-4980-AF7E-91F65288DC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0319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02781-8F20-409C-B307-3A6A0139C9C4}" type="datetimeFigureOut">
              <a:rPr lang="pt-BR" smtClean="0"/>
              <a:t>07/05/2019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85DF-39B2-40A4-A2B8-AD3893EFFA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318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02781-8F20-409C-B307-3A6A0139C9C4}" type="datetimeFigureOut">
              <a:rPr lang="pt-BR" smtClean="0"/>
              <a:t>07/05/2019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85DF-39B2-40A4-A2B8-AD3893EFFA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6237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02781-8F20-409C-B307-3A6A0139C9C4}" type="datetimeFigureOut">
              <a:rPr lang="pt-BR" smtClean="0"/>
              <a:t>07/05/2019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85DF-39B2-40A4-A2B8-AD3893EFFA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4115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02785" y="476251"/>
            <a:ext cx="11061700" cy="5762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143934" y="1341439"/>
            <a:ext cx="5897033" cy="496728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44167" y="1341439"/>
            <a:ext cx="5899151" cy="496728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0"/>
          </p:nvPr>
        </p:nvSpPr>
        <p:spPr>
          <a:xfrm>
            <a:off x="9108017" y="6489701"/>
            <a:ext cx="2844800" cy="252413"/>
          </a:xfrm>
        </p:spPr>
        <p:txBody>
          <a:bodyPr/>
          <a:lstStyle>
            <a:lvl1pPr>
              <a:defRPr/>
            </a:lvl1pPr>
          </a:lstStyle>
          <a:p>
            <a:fld id="{7C3CDA36-1C6A-4F31-84C6-0423AD4051A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1780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06261"/>
            <a:ext cx="10515600" cy="1149631"/>
          </a:xfrm>
        </p:spPr>
        <p:txBody>
          <a:bodyPr>
            <a:normAutofit/>
          </a:bodyPr>
          <a:lstStyle>
            <a:lvl1pPr>
              <a:defRPr sz="4000" b="1" cap="all" baseline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55892"/>
            <a:ext cx="10515600" cy="4821070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02781-8F20-409C-B307-3A6A0139C9C4}" type="datetimeFigureOut">
              <a:rPr lang="pt-BR" smtClean="0"/>
              <a:t>07/05/2019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Prof. Elyr Teixeira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85DF-39B2-40A4-A2B8-AD3893EFFA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022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02131"/>
            <a:ext cx="10515600" cy="1174282"/>
          </a:xfrm>
        </p:spPr>
        <p:txBody>
          <a:bodyPr/>
          <a:lstStyle>
            <a:lvl1pPr>
              <a:defRPr b="1" cap="all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376413"/>
            <a:ext cx="5181600" cy="47909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376414"/>
            <a:ext cx="5181600" cy="4800550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02781-8F20-409C-B307-3A6A0139C9C4}" type="datetimeFigureOut">
              <a:rPr lang="pt-BR" smtClean="0"/>
              <a:t>07/05/2019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85DF-39B2-40A4-A2B8-AD3893EFFA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635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02781-8F20-409C-B307-3A6A0139C9C4}" type="datetimeFigureOut">
              <a:rPr lang="pt-BR" smtClean="0"/>
              <a:t>07/05/2019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85DF-39B2-40A4-A2B8-AD3893EFFA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1100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201487"/>
            <a:ext cx="10515600" cy="1325563"/>
          </a:xfrm>
        </p:spPr>
        <p:txBody>
          <a:bodyPr>
            <a:normAutofit/>
          </a:bodyPr>
          <a:lstStyle>
            <a:lvl1pPr>
              <a:defRPr sz="4000" b="1" cap="all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536788"/>
            <a:ext cx="5157787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370434"/>
            <a:ext cx="5157787" cy="38192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536786"/>
            <a:ext cx="5183188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370434"/>
            <a:ext cx="5183188" cy="3819229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02781-8F20-409C-B307-3A6A0139C9C4}" type="datetimeFigureOut">
              <a:rPr lang="pt-BR" smtClean="0"/>
              <a:t>07/05/2019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85DF-39B2-40A4-A2B8-AD3893EFFA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79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02781-8F20-409C-B307-3A6A0139C9C4}" type="datetimeFigureOut">
              <a:rPr lang="pt-BR" smtClean="0"/>
              <a:t>07/05/2019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Prof. Elyr Teixeira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85DF-39B2-40A4-A2B8-AD3893EFFA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648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02781-8F20-409C-B307-3A6A0139C9C4}" type="datetimeFigureOut">
              <a:rPr lang="pt-BR" smtClean="0"/>
              <a:t>07/05/2019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Prof. Elyr Teixeira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85DF-39B2-40A4-A2B8-AD3893EFFA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9167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02781-8F20-409C-B307-3A6A0139C9C4}" type="datetimeFigureOut">
              <a:rPr lang="pt-BR" smtClean="0"/>
              <a:t>07/05/2019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85DF-39B2-40A4-A2B8-AD3893EFFA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8820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02781-8F20-409C-B307-3A6A0139C9C4}" type="datetimeFigureOut">
              <a:rPr lang="pt-BR" smtClean="0"/>
              <a:t>07/05/2019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85DF-39B2-40A4-A2B8-AD3893EFFA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1581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02781-8F20-409C-B307-3A6A0139C9C4}" type="datetimeFigureOut">
              <a:rPr lang="pt-BR" smtClean="0"/>
              <a:t>07/05/2019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985DF-39B2-40A4-A2B8-AD3893EFFA21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 6"/>
          <p:cNvSpPr/>
          <p:nvPr userDrawn="1"/>
        </p:nvSpPr>
        <p:spPr>
          <a:xfrm>
            <a:off x="5469834" y="6400412"/>
            <a:ext cx="1252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i="1" dirty="0"/>
              <a:t>Prof. Elyr Teixeira</a:t>
            </a:r>
          </a:p>
        </p:txBody>
      </p:sp>
    </p:spTree>
    <p:extLst>
      <p:ext uri="{BB962C8B-B14F-4D97-AF65-F5344CB8AC3E}">
        <p14:creationId xmlns:p14="http://schemas.microsoft.com/office/powerpoint/2010/main" val="92588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baseline="0">
          <a:solidFill>
            <a:schemeClr val="accent6">
              <a:lumMod val="5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rb9N2KhVV8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Y0ob6lX6Jn8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luerivertechnology.com/" TargetMode="External"/><Relationship Id="rId2" Type="http://schemas.openxmlformats.org/officeDocument/2006/relationships/hyperlink" Target="https://www.youtube.com/watch?v=-YCa8RntsRE&amp;t=1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luerivertechnology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nalistamodelosdenegocios.com.br/modelo-freemium/" TargetMode="External"/><Relationship Id="rId2" Type="http://schemas.openxmlformats.org/officeDocument/2006/relationships/hyperlink" Target="https://analistamodelosdenegocios.com.br/assinatura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s://www.easel.ly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Sdem0v6Mv8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DB7FB9B4-B172-4F4C-A848-93D4327E9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22" y="629329"/>
            <a:ext cx="11198680" cy="55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388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32FE6-7E6E-414A-AE8F-E4B9E8712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261"/>
            <a:ext cx="11353800" cy="1149631"/>
          </a:xfrm>
        </p:spPr>
        <p:txBody>
          <a:bodyPr>
            <a:normAutofit fontScale="90000"/>
          </a:bodyPr>
          <a:lstStyle/>
          <a:p>
            <a:r>
              <a:rPr lang="pt-BR" dirty="0"/>
              <a:t>O </a:t>
            </a:r>
            <a:r>
              <a:rPr lang="pt-BR" dirty="0" err="1"/>
              <a:t>pitch</a:t>
            </a:r>
            <a:r>
              <a:rPr lang="pt-BR" dirty="0"/>
              <a:t> nada mais é que uma boa </a:t>
            </a:r>
            <a:r>
              <a:rPr lang="pt-BR" u="sng" dirty="0"/>
              <a:t>cantada</a:t>
            </a:r>
          </a:p>
        </p:txBody>
      </p:sp>
      <p:pic>
        <p:nvPicPr>
          <p:cNvPr id="9218" name="Picture 2" descr="Resultado de imagem para garoto tentando conquistar uma garota">
            <a:extLst>
              <a:ext uri="{FF2B5EF4-FFF2-40B4-BE49-F238E27FC236}">
                <a16:creationId xmlns:a16="http://schemas.microsoft.com/office/drawing/2014/main" id="{E5212A93-EC35-4D08-8C88-CE18BD6AE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451089"/>
            <a:ext cx="693420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471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32FE6-7E6E-414A-AE8F-E4B9E8712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261"/>
            <a:ext cx="11353800" cy="1149631"/>
          </a:xfrm>
        </p:spPr>
        <p:txBody>
          <a:bodyPr>
            <a:normAutofit fontScale="90000"/>
          </a:bodyPr>
          <a:lstStyle/>
          <a:p>
            <a:r>
              <a:rPr lang="pt-BR" dirty="0"/>
              <a:t>O </a:t>
            </a:r>
            <a:r>
              <a:rPr lang="pt-BR" dirty="0" err="1"/>
              <a:t>pitch</a:t>
            </a:r>
            <a:r>
              <a:rPr lang="pt-BR" dirty="0"/>
              <a:t> nada mais é que uma boa </a:t>
            </a:r>
            <a:r>
              <a:rPr lang="pt-BR" u="sng" dirty="0"/>
              <a:t>cantada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38505E-B46F-4E22-9F8B-6C36795017E0}"/>
              </a:ext>
            </a:extLst>
          </p:cNvPr>
          <p:cNvCxnSpPr>
            <a:cxnSpLocks/>
          </p:cNvCxnSpPr>
          <p:nvPr/>
        </p:nvCxnSpPr>
        <p:spPr>
          <a:xfrm flipV="1">
            <a:off x="3285283" y="4056068"/>
            <a:ext cx="723569" cy="6495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7D91E92-5C9E-43CF-A841-1BF7DDCD9D00}"/>
              </a:ext>
            </a:extLst>
          </p:cNvPr>
          <p:cNvSpPr txBox="1"/>
          <p:nvPr/>
        </p:nvSpPr>
        <p:spPr>
          <a:xfrm>
            <a:off x="776237" y="4644201"/>
            <a:ext cx="3896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BankGothic Md BT" panose="020B0807020203060204" pitchFamily="34" charset="0"/>
              </a:rPr>
              <a:t>Uma apresentação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A1713A-BCB8-4B41-A8F9-1C729045BE1B}"/>
              </a:ext>
            </a:extLst>
          </p:cNvPr>
          <p:cNvSpPr txBox="1"/>
          <p:nvPr/>
        </p:nvSpPr>
        <p:spPr>
          <a:xfrm>
            <a:off x="3888864" y="3594403"/>
            <a:ext cx="1510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BankGothic Md BT" panose="020B0807020203060204" pitchFamily="34" charset="0"/>
              </a:rPr>
              <a:t>Rápida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14593E-FF40-4484-A71E-A4D42E06AA2C}"/>
              </a:ext>
            </a:extLst>
          </p:cNvPr>
          <p:cNvSpPr txBox="1"/>
          <p:nvPr/>
        </p:nvSpPr>
        <p:spPr>
          <a:xfrm>
            <a:off x="5373810" y="2686783"/>
            <a:ext cx="5863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BankGothic Md BT" panose="020B0807020203060204" pitchFamily="34" charset="0"/>
              </a:rPr>
              <a:t>Para conseguir uma reunião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1587F0-6526-4662-A86D-0460F15D6945}"/>
              </a:ext>
            </a:extLst>
          </p:cNvPr>
          <p:cNvSpPr txBox="1"/>
          <p:nvPr/>
        </p:nvSpPr>
        <p:spPr>
          <a:xfrm>
            <a:off x="6598763" y="1696247"/>
            <a:ext cx="3903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BankGothic Md BT" panose="020B0807020203060204" pitchFamily="34" charset="0"/>
              </a:rPr>
              <a:t>Com um investidor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C4AC2C-111C-4373-A2D7-1D510283391C}"/>
              </a:ext>
            </a:extLst>
          </p:cNvPr>
          <p:cNvCxnSpPr>
            <a:cxnSpLocks/>
          </p:cNvCxnSpPr>
          <p:nvPr/>
        </p:nvCxnSpPr>
        <p:spPr>
          <a:xfrm flipV="1">
            <a:off x="4692969" y="3067825"/>
            <a:ext cx="723569" cy="6495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B32FF1-4DCC-4742-BC85-79BE4C2D120A}"/>
              </a:ext>
            </a:extLst>
          </p:cNvPr>
          <p:cNvCxnSpPr>
            <a:cxnSpLocks/>
          </p:cNvCxnSpPr>
          <p:nvPr/>
        </p:nvCxnSpPr>
        <p:spPr>
          <a:xfrm flipV="1">
            <a:off x="5973493" y="2120185"/>
            <a:ext cx="723569" cy="6495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C8DCB49-2257-4E33-8D35-E8AA1BFD6247}"/>
              </a:ext>
            </a:extLst>
          </p:cNvPr>
          <p:cNvSpPr txBox="1"/>
          <p:nvPr/>
        </p:nvSpPr>
        <p:spPr>
          <a:xfrm>
            <a:off x="5266478" y="3677319"/>
            <a:ext cx="28611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3 minutos (</a:t>
            </a:r>
            <a:r>
              <a:rPr lang="pt-BR" sz="2000" i="1" dirty="0" err="1">
                <a:solidFill>
                  <a:srgbClr val="FF0000"/>
                </a:solidFill>
              </a:rPr>
              <a:t>elevator</a:t>
            </a:r>
            <a:r>
              <a:rPr lang="pt-BR" sz="2000" i="1" dirty="0">
                <a:solidFill>
                  <a:srgbClr val="FF0000"/>
                </a:solidFill>
              </a:rPr>
              <a:t> </a:t>
            </a:r>
            <a:r>
              <a:rPr lang="pt-BR" sz="2000" i="1" dirty="0" err="1">
                <a:solidFill>
                  <a:srgbClr val="FF0000"/>
                </a:solidFill>
              </a:rPr>
              <a:t>pitch</a:t>
            </a:r>
            <a:r>
              <a:rPr lang="pt-BR" sz="2000" dirty="0">
                <a:solidFill>
                  <a:srgbClr val="FF0000"/>
                </a:solidFill>
              </a:rPr>
              <a:t>)</a:t>
            </a:r>
          </a:p>
          <a:p>
            <a:r>
              <a:rPr lang="pt-BR" sz="2000" dirty="0">
                <a:solidFill>
                  <a:srgbClr val="FF0000"/>
                </a:solidFill>
              </a:rPr>
              <a:t>5 minutos</a:t>
            </a:r>
          </a:p>
          <a:p>
            <a:r>
              <a:rPr lang="pt-BR" sz="2000" dirty="0">
                <a:solidFill>
                  <a:srgbClr val="FF0000"/>
                </a:solidFill>
              </a:rPr>
              <a:t>10 minutos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1B077E-43CD-43ED-9B86-63BEDACC1028}"/>
              </a:ext>
            </a:extLst>
          </p:cNvPr>
          <p:cNvSpPr txBox="1"/>
          <p:nvPr/>
        </p:nvSpPr>
        <p:spPr>
          <a:xfrm>
            <a:off x="4529051" y="4775898"/>
            <a:ext cx="8874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Oral</a:t>
            </a:r>
          </a:p>
          <a:p>
            <a:r>
              <a:rPr lang="pt-BR" sz="2000" dirty="0">
                <a:solidFill>
                  <a:srgbClr val="FF0000"/>
                </a:solidFill>
              </a:rPr>
              <a:t>PPT</a:t>
            </a:r>
          </a:p>
          <a:p>
            <a:r>
              <a:rPr lang="pt-BR" sz="2000" dirty="0">
                <a:solidFill>
                  <a:srgbClr val="FF0000"/>
                </a:solidFill>
              </a:rPr>
              <a:t>Vídeo</a:t>
            </a:r>
          </a:p>
          <a:p>
            <a:r>
              <a:rPr lang="pt-BR" sz="2000" dirty="0">
                <a:solidFill>
                  <a:srgbClr val="FF0000"/>
                </a:solidFill>
              </a:rPr>
              <a:t>Escrito</a:t>
            </a:r>
          </a:p>
        </p:txBody>
      </p:sp>
    </p:spTree>
    <p:extLst>
      <p:ext uri="{BB962C8B-B14F-4D97-AF65-F5344CB8AC3E}">
        <p14:creationId xmlns:p14="http://schemas.microsoft.com/office/powerpoint/2010/main" val="3055523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8A22D-A8EA-48BA-A3E7-C528B214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Qual o principal objetivo do </a:t>
            </a:r>
            <a:r>
              <a:rPr lang="pt-BR" dirty="0" err="1"/>
              <a:t>pitch</a:t>
            </a:r>
            <a:r>
              <a:rPr lang="pt-BR" dirty="0"/>
              <a:t>?</a:t>
            </a:r>
          </a:p>
        </p:txBody>
      </p:sp>
      <p:pic>
        <p:nvPicPr>
          <p:cNvPr id="2050" name="Picture 2" descr="Imagem relacionada">
            <a:extLst>
              <a:ext uri="{FF2B5EF4-FFF2-40B4-BE49-F238E27FC236}">
                <a16:creationId xmlns:a16="http://schemas.microsoft.com/office/drawing/2014/main" id="{9970AE0D-B83A-4073-A44C-54538A985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436" y="1405588"/>
            <a:ext cx="8865704" cy="498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949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ind Your Next Killer Opportunity in a Shark Tank">
            <a:extLst>
              <a:ext uri="{FF2B5EF4-FFF2-40B4-BE49-F238E27FC236}">
                <a16:creationId xmlns:a16="http://schemas.microsoft.com/office/drawing/2014/main" id="{44D58B9D-B915-443C-BD55-A8CD8DE71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459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F2B6C29-F09C-4B75-9B09-A722C0F1257C}"/>
              </a:ext>
            </a:extLst>
          </p:cNvPr>
          <p:cNvSpPr/>
          <p:nvPr/>
        </p:nvSpPr>
        <p:spPr>
          <a:xfrm>
            <a:off x="838200" y="1966307"/>
            <a:ext cx="99846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2400" dirty="0">
                <a:latin typeface="Aharoni" panose="02010803020104030203" pitchFamily="2" charset="-79"/>
                <a:cs typeface="Aharoni" panose="02010803020104030203" pitchFamily="2" charset="-79"/>
              </a:rPr>
              <a:t>Clareza na apresentação do projeto</a:t>
            </a:r>
          </a:p>
          <a:p>
            <a:pPr marL="342900" indent="-342900">
              <a:buFont typeface="+mj-lt"/>
              <a:buAutoNum type="arabicPeriod"/>
            </a:pPr>
            <a:endParaRPr lang="pt-BR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2400" dirty="0">
                <a:latin typeface="Aharoni" panose="02010803020104030203" pitchFamily="2" charset="-79"/>
                <a:cs typeface="Aharoni" panose="02010803020104030203" pitchFamily="2" charset="-79"/>
              </a:rPr>
              <a:t>Grau de inovação tecnológica</a:t>
            </a:r>
          </a:p>
          <a:p>
            <a:pPr marL="342900" indent="-342900">
              <a:buFont typeface="+mj-lt"/>
              <a:buAutoNum type="arabicPeriod"/>
            </a:pPr>
            <a:endParaRPr lang="pt-BR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2400" dirty="0">
                <a:latin typeface="Aharoni" panose="02010803020104030203" pitchFamily="2" charset="-79"/>
                <a:cs typeface="Aharoni" panose="02010803020104030203" pitchFamily="2" charset="-79"/>
              </a:rPr>
              <a:t>Viabilidade técnica</a:t>
            </a:r>
          </a:p>
          <a:p>
            <a:pPr marL="342900" indent="-342900">
              <a:buFont typeface="+mj-lt"/>
              <a:buAutoNum type="arabicPeriod"/>
            </a:pPr>
            <a:endParaRPr lang="pt-BR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2400" dirty="0">
                <a:latin typeface="Aharoni" panose="02010803020104030203" pitchFamily="2" charset="-79"/>
                <a:cs typeface="Aharoni" panose="02010803020104030203" pitchFamily="2" charset="-79"/>
              </a:rPr>
              <a:t>Impacto da tecnologia nas áreas social, ambiental ou econômica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26CCC12-9556-48C6-AE92-3EDD817C7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Critérios para avaliação (</a:t>
            </a:r>
            <a:r>
              <a:rPr lang="pt-BR" dirty="0" err="1"/>
              <a:t>pitch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5552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4F7DDB7-3112-438A-9FDB-F6DDC26DA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0037"/>
            <a:ext cx="9144000" cy="1300163"/>
          </a:xfrm>
        </p:spPr>
        <p:txBody>
          <a:bodyPr/>
          <a:lstStyle/>
          <a:p>
            <a:pPr algn="ctr"/>
            <a:r>
              <a:rPr lang="pt-BR" dirty="0"/>
              <a:t>TEMA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BB7EF036-670A-4E7B-BFF4-64A28663C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97100"/>
            <a:ext cx="9144000" cy="3060700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“1 </a:t>
            </a:r>
            <a:r>
              <a:rPr lang="pt-BR" sz="4800" dirty="0" err="1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</a:t>
            </a:r>
            <a:r>
              <a:rPr lang="pt-BR" sz="4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1 </a:t>
            </a:r>
            <a:r>
              <a:rPr lang="pt-BR" sz="4800" dirty="0" err="1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million</a:t>
            </a:r>
            <a:r>
              <a:rPr lang="pt-BR" sz="4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- Uma ideia que impacta 1 milhão de pessoas”</a:t>
            </a:r>
          </a:p>
        </p:txBody>
      </p:sp>
    </p:spTree>
    <p:extLst>
      <p:ext uri="{BB962C8B-B14F-4D97-AF65-F5344CB8AC3E}">
        <p14:creationId xmlns:p14="http://schemas.microsoft.com/office/powerpoint/2010/main" val="3102147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 – Elyr Teixeira</a:t>
            </a:r>
          </a:p>
        </p:txBody>
      </p:sp>
      <p:sp>
        <p:nvSpPr>
          <p:cNvPr id="4" name="TextBox 11"/>
          <p:cNvSpPr txBox="1">
            <a:spLocks noGrp="1"/>
          </p:cNvSpPr>
          <p:nvPr>
            <p:ph idx="1"/>
          </p:nvPr>
        </p:nvSpPr>
        <p:spPr>
          <a:xfrm>
            <a:off x="610276" y="1491730"/>
            <a:ext cx="10515600" cy="216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pt-BR" sz="1600" b="1" dirty="0">
                <a:solidFill>
                  <a:srgbClr val="0A99A8"/>
                </a:solidFill>
                <a:latin typeface="Arial"/>
                <a:ea typeface="+mn-ea"/>
                <a:cs typeface="Arial"/>
              </a:rPr>
              <a:t>ACADEMIA</a:t>
            </a:r>
            <a:endParaRPr lang="pt-BR" sz="1400" b="1" dirty="0">
              <a:solidFill>
                <a:srgbClr val="0A99A8"/>
              </a:solidFill>
              <a:latin typeface="Arial"/>
              <a:ea typeface="+mn-ea"/>
              <a:cs typeface="Arial"/>
            </a:endParaRPr>
          </a:p>
          <a:p>
            <a:pPr defTabSz="91440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pt-BR" sz="1400" dirty="0">
              <a:solidFill>
                <a:srgbClr val="0A99A8"/>
              </a:solidFill>
              <a:latin typeface="Arial"/>
              <a:ea typeface="+mn-ea"/>
              <a:cs typeface="Arial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ro-RO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rPr>
              <a:t>D</a:t>
            </a:r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rPr>
              <a:t>.Sc.</a:t>
            </a:r>
            <a:r>
              <a:rPr lang="ro-RO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em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Engenharia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Biomédica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 (UFRJ)</a:t>
            </a:r>
            <a:br>
              <a:rPr lang="ro-RO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rPr>
            </a:br>
            <a:r>
              <a:rPr lang="ro-RO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rPr>
              <a:t>M</a:t>
            </a:r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rPr>
              <a:t>.</a:t>
            </a:r>
            <a:r>
              <a:rPr lang="ro-RO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rPr>
              <a:t>Sc</a:t>
            </a:r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rPr>
              <a:t>.</a:t>
            </a:r>
            <a:r>
              <a:rPr lang="ro-RO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em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Engenharia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Biomédica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 (UFRJ)</a:t>
            </a:r>
            <a:br>
              <a:rPr lang="ro-RO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rPr>
            </a:b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Grad.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em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Engenharia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Eletrônica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   (UPE)</a:t>
            </a:r>
          </a:p>
          <a:p>
            <a:pPr defTabSz="91440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4294967295"/>
          </p:nvPr>
        </p:nvSpPr>
        <p:spPr>
          <a:xfrm>
            <a:off x="6096000" y="1491730"/>
            <a:ext cx="5857057" cy="522701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pt-BR" sz="1600" b="1" dirty="0">
                <a:solidFill>
                  <a:srgbClr val="0A99A8"/>
                </a:solidFill>
                <a:latin typeface="Arial"/>
                <a:cs typeface="Arial"/>
              </a:rPr>
              <a:t>MERCADO</a:t>
            </a:r>
            <a:endParaRPr lang="pt-BR" sz="1400" b="1" dirty="0">
              <a:solidFill>
                <a:srgbClr val="0A99A8"/>
              </a:solidFill>
              <a:latin typeface="Arial"/>
              <a:cs typeface="Arial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endParaRPr lang="pt-BR" sz="1400" dirty="0">
              <a:solidFill>
                <a:srgbClr val="0A99A8"/>
              </a:solidFill>
              <a:latin typeface="Arial"/>
              <a:cs typeface="Arial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endParaRPr lang="pt-BR" sz="14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endParaRPr lang="ro-RO" sz="14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/>
            </a:endParaRPr>
          </a:p>
          <a:p>
            <a:endParaRPr lang="pt-BR" sz="1400" dirty="0"/>
          </a:p>
        </p:txBody>
      </p:sp>
      <p:cxnSp>
        <p:nvCxnSpPr>
          <p:cNvPr id="5" name="Straight Connector 16"/>
          <p:cNvCxnSpPr/>
          <p:nvPr/>
        </p:nvCxnSpPr>
        <p:spPr>
          <a:xfrm>
            <a:off x="6073629" y="1610686"/>
            <a:ext cx="22371" cy="45662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598" y="0"/>
            <a:ext cx="1895475" cy="1895475"/>
          </a:xfrm>
          <a:prstGeom prst="ellipse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9BFDA0D-DA80-46AA-A5D9-E15ED7282B80}"/>
              </a:ext>
            </a:extLst>
          </p:cNvPr>
          <p:cNvSpPr txBox="1"/>
          <p:nvPr/>
        </p:nvSpPr>
        <p:spPr>
          <a:xfrm>
            <a:off x="7124359" y="4600058"/>
            <a:ext cx="4291714" cy="156966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n w="0"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ÁREAS DE INTERESSE</a:t>
            </a:r>
          </a:p>
          <a:p>
            <a:pPr algn="ctr"/>
            <a:r>
              <a:rPr lang="pt-BR" sz="3200" dirty="0" err="1">
                <a:ln w="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IoT</a:t>
            </a:r>
            <a:r>
              <a:rPr lang="pt-BR" sz="3200" dirty="0">
                <a:ln w="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, </a:t>
            </a:r>
            <a:r>
              <a:rPr lang="pt-BR" sz="3200" dirty="0" err="1">
                <a:ln w="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IAoT</a:t>
            </a:r>
            <a:endParaRPr lang="pt-BR" sz="3200" dirty="0">
              <a:ln w="0">
                <a:solidFill>
                  <a:schemeClr val="accent6">
                    <a:lumMod val="60000"/>
                    <a:lumOff val="40000"/>
                  </a:schemeClr>
                </a:solidFill>
              </a:ln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  <a:p>
            <a:pPr algn="ctr"/>
            <a:r>
              <a:rPr lang="pt-BR" sz="3200" dirty="0">
                <a:ln w="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Eng. Biomédica</a:t>
            </a:r>
          </a:p>
        </p:txBody>
      </p:sp>
      <p:pic>
        <p:nvPicPr>
          <p:cNvPr id="16386" name="Picture 2" descr="Resultado de imagem para fbv">
            <a:extLst>
              <a:ext uri="{FF2B5EF4-FFF2-40B4-BE49-F238E27FC236}">
                <a16:creationId xmlns:a16="http://schemas.microsoft.com/office/drawing/2014/main" id="{F5D15D47-C635-4F3D-811A-DE4A7EFC2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2" y="3377813"/>
            <a:ext cx="2842271" cy="208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Resultado de imagem para ufrj">
            <a:extLst>
              <a:ext uri="{FF2B5EF4-FFF2-40B4-BE49-F238E27FC236}">
                <a16:creationId xmlns:a16="http://schemas.microsoft.com/office/drawing/2014/main" id="{6360BD86-49A8-421D-9686-46D8D64BAA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1800" y="391934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6390" name="Picture 6" descr="Resultado de imagem para inbec">
            <a:extLst>
              <a:ext uri="{FF2B5EF4-FFF2-40B4-BE49-F238E27FC236}">
                <a16:creationId xmlns:a16="http://schemas.microsoft.com/office/drawing/2014/main" id="{470476D9-B377-41E1-BEB5-839D83F8D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310" y="3487471"/>
            <a:ext cx="3028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Resultado de imagem para senfio">
            <a:extLst>
              <a:ext uri="{FF2B5EF4-FFF2-40B4-BE49-F238E27FC236}">
                <a16:creationId xmlns:a16="http://schemas.microsoft.com/office/drawing/2014/main" id="{9F956A8F-7882-4A4A-A504-4B29780B0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818" y="1928332"/>
            <a:ext cx="2179611" cy="217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Resultado de imagem para congresso brasileiro de engenharia biomÃ©dica">
            <a:extLst>
              <a:ext uri="{FF2B5EF4-FFF2-40B4-BE49-F238E27FC236}">
                <a16:creationId xmlns:a16="http://schemas.microsoft.com/office/drawing/2014/main" id="{12407970-0617-4DCC-8AD1-D1D7DBEB4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711" y="5244994"/>
            <a:ext cx="3254372" cy="141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Resultado de imagem para inmetro">
            <a:extLst>
              <a:ext uri="{FF2B5EF4-FFF2-40B4-BE49-F238E27FC236}">
                <a16:creationId xmlns:a16="http://schemas.microsoft.com/office/drawing/2014/main" id="{3AFB18B7-3AB8-419A-8871-530EB9710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167" y="2149974"/>
            <a:ext cx="1532981" cy="177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364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2">
            <a:extLst>
              <a:ext uri="{FF2B5EF4-FFF2-40B4-BE49-F238E27FC236}">
                <a16:creationId xmlns:a16="http://schemas.microsoft.com/office/drawing/2014/main" id="{FA9E3912-EA3E-4FCA-AEB6-F07F8FEF3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261"/>
            <a:ext cx="12192000" cy="1149631"/>
          </a:xfrm>
        </p:spPr>
        <p:txBody>
          <a:bodyPr>
            <a:noAutofit/>
          </a:bodyPr>
          <a:lstStyle/>
          <a:p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Prêmios internacionais – Reino unido (2014)</a:t>
            </a:r>
          </a:p>
        </p:txBody>
      </p:sp>
      <p:pic>
        <p:nvPicPr>
          <p:cNvPr id="9" name="Picture 2" descr="http://www.riosoft.org.br/wp-content/uploads/2014/06/elyr.jpeg">
            <a:extLst>
              <a:ext uri="{FF2B5EF4-FFF2-40B4-BE49-F238E27FC236}">
                <a16:creationId xmlns:a16="http://schemas.microsoft.com/office/drawing/2014/main" id="{1CDD3783-486D-4E8E-A1AE-BA252C426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312" y="3175327"/>
            <a:ext cx="5237903" cy="348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FDD1E57-2158-42BE-ACC8-7F58D658C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5" y="1716307"/>
            <a:ext cx="6526991" cy="4353452"/>
          </a:xfrm>
          <a:prstGeom prst="rect">
            <a:avLst/>
          </a:prstGeom>
        </p:spPr>
      </p:pic>
      <p:pic>
        <p:nvPicPr>
          <p:cNvPr id="16386" name="Picture 2" descr="Resultado de imagem para flag united kingdom">
            <a:extLst>
              <a:ext uri="{FF2B5EF4-FFF2-40B4-BE49-F238E27FC236}">
                <a16:creationId xmlns:a16="http://schemas.microsoft.com/office/drawing/2014/main" id="{BF7BD40A-2F43-4D50-90FE-76B859092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433" y="992217"/>
            <a:ext cx="1913567" cy="127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783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Resultado de imagem para qualcomm">
            <a:extLst>
              <a:ext uri="{FF2B5EF4-FFF2-40B4-BE49-F238E27FC236}">
                <a16:creationId xmlns:a16="http://schemas.microsoft.com/office/drawing/2014/main" id="{BD35A5D9-B92B-462D-878A-5002C424E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154" y="1116531"/>
            <a:ext cx="3771326" cy="188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48463AD-E06E-4311-BC93-3BE6B1725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52" y="3743554"/>
            <a:ext cx="6685935" cy="3114445"/>
          </a:xfrm>
          <a:prstGeom prst="rect">
            <a:avLst/>
          </a:prstGeom>
        </p:spPr>
      </p:pic>
      <p:pic>
        <p:nvPicPr>
          <p:cNvPr id="11266" name="Picture 2" descr="Resultado de imagem para tecnologias de impacto qualcomm">
            <a:extLst>
              <a:ext uri="{FF2B5EF4-FFF2-40B4-BE49-F238E27FC236}">
                <a16:creationId xmlns:a16="http://schemas.microsoft.com/office/drawing/2014/main" id="{EFA31104-678B-4D6A-B233-8303D9C7B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347" y="1243191"/>
            <a:ext cx="4163443" cy="218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1FB430C-DDB8-44B3-A8D0-6CFEC01054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838" y="2995138"/>
            <a:ext cx="5536789" cy="3114444"/>
          </a:xfrm>
          <a:prstGeom prst="rect">
            <a:avLst/>
          </a:prstGeom>
        </p:spPr>
      </p:pic>
      <p:sp>
        <p:nvSpPr>
          <p:cNvPr id="17" name="Título 2">
            <a:extLst>
              <a:ext uri="{FF2B5EF4-FFF2-40B4-BE49-F238E27FC236}">
                <a16:creationId xmlns:a16="http://schemas.microsoft.com/office/drawing/2014/main" id="{402F00EC-F2C3-42E9-B016-706976A35AAA}"/>
              </a:ext>
            </a:extLst>
          </p:cNvPr>
          <p:cNvSpPr txBox="1">
            <a:spLocks/>
          </p:cNvSpPr>
          <p:nvPr/>
        </p:nvSpPr>
        <p:spPr>
          <a:xfrm>
            <a:off x="0" y="206261"/>
            <a:ext cx="12192000" cy="11496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cap="all" baseline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dirty="0"/>
              <a:t>Prêmios internacionais – </a:t>
            </a:r>
            <a:r>
              <a:rPr lang="pt-BR" sz="3600" dirty="0" err="1"/>
              <a:t>eua</a:t>
            </a:r>
            <a:r>
              <a:rPr lang="pt-BR" sz="3600" dirty="0"/>
              <a:t> (2017)</a:t>
            </a:r>
          </a:p>
        </p:txBody>
      </p:sp>
      <p:pic>
        <p:nvPicPr>
          <p:cNvPr id="11272" name="Picture 8" descr="Resultado de imagem para flag usa">
            <a:extLst>
              <a:ext uri="{FF2B5EF4-FFF2-40B4-BE49-F238E27FC236}">
                <a16:creationId xmlns:a16="http://schemas.microsoft.com/office/drawing/2014/main" id="{4FB9F5C7-B4F4-4EE9-B5F9-A423B6633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296" y="398986"/>
            <a:ext cx="1968828" cy="103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179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78878A9-A4D2-42F2-B810-5A8A936E8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190" y="885205"/>
            <a:ext cx="5189654" cy="291918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F7C22FF-A48B-4311-A691-18ECF9112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2" y="3888287"/>
            <a:ext cx="4975192" cy="279854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DE76CB6-7BFC-4B90-947E-EA6B4C8F45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0" r="16317" b="34479"/>
          <a:stretch/>
        </p:blipFill>
        <p:spPr>
          <a:xfrm>
            <a:off x="5345217" y="1690688"/>
            <a:ext cx="6715237" cy="4945706"/>
          </a:xfrm>
          <a:prstGeom prst="rect">
            <a:avLst/>
          </a:prstGeom>
        </p:spPr>
      </p:pic>
      <p:sp>
        <p:nvSpPr>
          <p:cNvPr id="16" name="Título 2">
            <a:extLst>
              <a:ext uri="{FF2B5EF4-FFF2-40B4-BE49-F238E27FC236}">
                <a16:creationId xmlns:a16="http://schemas.microsoft.com/office/drawing/2014/main" id="{33506DE1-351D-4D36-998B-C1BC71504F10}"/>
              </a:ext>
            </a:extLst>
          </p:cNvPr>
          <p:cNvSpPr txBox="1">
            <a:spLocks/>
          </p:cNvSpPr>
          <p:nvPr/>
        </p:nvSpPr>
        <p:spPr>
          <a:xfrm>
            <a:off x="0" y="206261"/>
            <a:ext cx="12192000" cy="11496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cap="all" baseline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pt-BR" sz="3600" dirty="0"/>
              <a:t>Prêmios internacionais – suíça (2019)</a:t>
            </a:r>
          </a:p>
        </p:txBody>
      </p:sp>
      <p:pic>
        <p:nvPicPr>
          <p:cNvPr id="14338" name="Picture 2" descr="Resultado de imagem para flag swissland">
            <a:extLst>
              <a:ext uri="{FF2B5EF4-FFF2-40B4-BE49-F238E27FC236}">
                <a16:creationId xmlns:a16="http://schemas.microsoft.com/office/drawing/2014/main" id="{83C03485-B71B-4BD7-A17A-4BCE57F04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601" y="169437"/>
            <a:ext cx="1353853" cy="135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062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m relacionada">
            <a:extLst>
              <a:ext uri="{FF2B5EF4-FFF2-40B4-BE49-F238E27FC236}">
                <a16:creationId xmlns:a16="http://schemas.microsoft.com/office/drawing/2014/main" id="{2E96EC55-D244-426B-844F-4E57FCB1A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94" y="429899"/>
            <a:ext cx="11005456" cy="619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641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4F7DDB7-3112-438A-9FDB-F6DDC26DA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0037"/>
            <a:ext cx="9144000" cy="1300163"/>
          </a:xfrm>
        </p:spPr>
        <p:txBody>
          <a:bodyPr/>
          <a:lstStyle/>
          <a:p>
            <a:pPr algn="ctr"/>
            <a:r>
              <a:rPr lang="pt-BR" dirty="0"/>
              <a:t>TEMA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BB7EF036-670A-4E7B-BFF4-64A28663C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97100"/>
            <a:ext cx="9144000" cy="3060700"/>
          </a:xfrm>
        </p:spPr>
        <p:txBody>
          <a:bodyPr>
            <a:normAutofit/>
          </a:bodyPr>
          <a:lstStyle/>
          <a:p>
            <a:r>
              <a:rPr lang="pt-BR" sz="4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“1 </a:t>
            </a:r>
            <a:r>
              <a:rPr lang="pt-BR" sz="4800" dirty="0" err="1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</a:t>
            </a:r>
            <a:r>
              <a:rPr lang="pt-BR" sz="4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1 </a:t>
            </a:r>
            <a:r>
              <a:rPr lang="pt-BR" sz="4800" dirty="0" err="1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million</a:t>
            </a:r>
            <a:r>
              <a:rPr lang="pt-BR" sz="4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- Uma ideia que impacta 1 milhão de pessoas”</a:t>
            </a:r>
          </a:p>
        </p:txBody>
      </p:sp>
    </p:spTree>
    <p:extLst>
      <p:ext uri="{BB962C8B-B14F-4D97-AF65-F5344CB8AC3E}">
        <p14:creationId xmlns:p14="http://schemas.microsoft.com/office/powerpoint/2010/main" val="3285462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F2B6C29-F09C-4B75-9B09-A722C0F1257C}"/>
              </a:ext>
            </a:extLst>
          </p:cNvPr>
          <p:cNvSpPr/>
          <p:nvPr/>
        </p:nvSpPr>
        <p:spPr>
          <a:xfrm>
            <a:off x="838200" y="1966307"/>
            <a:ext cx="998460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2800" dirty="0">
                <a:latin typeface="Aharoni" panose="02010803020104030203" pitchFamily="2" charset="-79"/>
                <a:cs typeface="Aharoni" panose="02010803020104030203" pitchFamily="2" charset="-79"/>
              </a:rPr>
              <a:t>Clareza na apresentação do projeto</a:t>
            </a:r>
          </a:p>
          <a:p>
            <a:pPr marL="342900" indent="-342900">
              <a:buFont typeface="+mj-lt"/>
              <a:buAutoNum type="arabicPeriod"/>
            </a:pPr>
            <a:endParaRPr lang="pt-BR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2800" dirty="0">
                <a:latin typeface="Aharoni" panose="02010803020104030203" pitchFamily="2" charset="-79"/>
                <a:cs typeface="Aharoni" panose="02010803020104030203" pitchFamily="2" charset="-79"/>
              </a:rPr>
              <a:t>Grau de inovação tecnológica</a:t>
            </a:r>
          </a:p>
          <a:p>
            <a:pPr marL="342900" indent="-342900">
              <a:buFont typeface="+mj-lt"/>
              <a:buAutoNum type="arabicPeriod"/>
            </a:pPr>
            <a:endParaRPr lang="pt-BR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2800" dirty="0">
                <a:latin typeface="Aharoni" panose="02010803020104030203" pitchFamily="2" charset="-79"/>
                <a:cs typeface="Aharoni" panose="02010803020104030203" pitchFamily="2" charset="-79"/>
              </a:rPr>
              <a:t>Viabilidade técnica</a:t>
            </a:r>
          </a:p>
          <a:p>
            <a:pPr marL="342900" indent="-342900">
              <a:buFont typeface="+mj-lt"/>
              <a:buAutoNum type="arabicPeriod"/>
            </a:pPr>
            <a:endParaRPr lang="pt-BR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2800" dirty="0">
                <a:latin typeface="Aharoni" panose="02010803020104030203" pitchFamily="2" charset="-79"/>
                <a:cs typeface="Aharoni" panose="02010803020104030203" pitchFamily="2" charset="-79"/>
              </a:rPr>
              <a:t>Impacto da tecnologia nas áreas social, ambiental ou econômica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26CCC12-9556-48C6-AE92-3EDD817C7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Critérios para avaliação (</a:t>
            </a:r>
            <a:r>
              <a:rPr lang="pt-BR" dirty="0" err="1"/>
              <a:t>pitch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0960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FFCD1-ECC5-483B-A79E-2B8D1F648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analisar algumas opções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8020C4B-3EC9-4161-9B29-E1B2DE2A2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ClickARQ</a:t>
            </a:r>
            <a:endParaRPr lang="pt-BR" dirty="0"/>
          </a:p>
          <a:p>
            <a:r>
              <a:rPr lang="pt-BR" dirty="0">
                <a:hlinkClick r:id="rId2"/>
              </a:rPr>
              <a:t>https://www.youtube.com/watch?v=Wrb9N2KhVV8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5729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F2B6C29-F09C-4B75-9B09-A722C0F1257C}"/>
              </a:ext>
            </a:extLst>
          </p:cNvPr>
          <p:cNvSpPr/>
          <p:nvPr/>
        </p:nvSpPr>
        <p:spPr>
          <a:xfrm>
            <a:off x="838200" y="1966307"/>
            <a:ext cx="998460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2800" dirty="0">
                <a:latin typeface="Aharoni" panose="02010803020104030203" pitchFamily="2" charset="-79"/>
                <a:cs typeface="Aharoni" panose="02010803020104030203" pitchFamily="2" charset="-79"/>
              </a:rPr>
              <a:t>Clareza na apresentação do projeto</a:t>
            </a:r>
          </a:p>
          <a:p>
            <a:pPr marL="342900" indent="-342900">
              <a:buFont typeface="+mj-lt"/>
              <a:buAutoNum type="arabicPeriod"/>
            </a:pPr>
            <a:endParaRPr lang="pt-BR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2800" dirty="0">
                <a:latin typeface="Aharoni" panose="02010803020104030203" pitchFamily="2" charset="-79"/>
                <a:cs typeface="Aharoni" panose="02010803020104030203" pitchFamily="2" charset="-79"/>
              </a:rPr>
              <a:t>Grau de inovação tecnológica</a:t>
            </a:r>
          </a:p>
          <a:p>
            <a:pPr marL="342900" indent="-342900">
              <a:buFont typeface="+mj-lt"/>
              <a:buAutoNum type="arabicPeriod"/>
            </a:pPr>
            <a:endParaRPr lang="pt-BR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2800" dirty="0">
                <a:latin typeface="Aharoni" panose="02010803020104030203" pitchFamily="2" charset="-79"/>
                <a:cs typeface="Aharoni" panose="02010803020104030203" pitchFamily="2" charset="-79"/>
              </a:rPr>
              <a:t>Viabilidade técnica</a:t>
            </a:r>
          </a:p>
          <a:p>
            <a:pPr marL="342900" indent="-342900">
              <a:buFont typeface="+mj-lt"/>
              <a:buAutoNum type="arabicPeriod"/>
            </a:pPr>
            <a:endParaRPr lang="pt-BR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2800" dirty="0">
                <a:latin typeface="Aharoni" panose="02010803020104030203" pitchFamily="2" charset="-79"/>
                <a:cs typeface="Aharoni" panose="02010803020104030203" pitchFamily="2" charset="-79"/>
              </a:rPr>
              <a:t>Impacto da tecnologia nas áreas social, ambiental ou econômica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26CCC12-9556-48C6-AE92-3EDD817C7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Critérios para avaliação (</a:t>
            </a:r>
            <a:r>
              <a:rPr lang="pt-BR" dirty="0" err="1"/>
              <a:t>pitch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9520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89B41-21F1-4D00-A523-89FCF26F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analisar algumas opções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4913BBD-E3B3-420B-AE50-585130A0F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Wiki4fit</a:t>
            </a:r>
          </a:p>
          <a:p>
            <a:r>
              <a:rPr lang="pt-BR" dirty="0">
                <a:hlinkClick r:id="rId2"/>
              </a:rPr>
              <a:t>https://www.youtube.com/watch?v=Y0ob6lX6Jn8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9555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F2B6C29-F09C-4B75-9B09-A722C0F1257C}"/>
              </a:ext>
            </a:extLst>
          </p:cNvPr>
          <p:cNvSpPr/>
          <p:nvPr/>
        </p:nvSpPr>
        <p:spPr>
          <a:xfrm>
            <a:off x="838200" y="1966307"/>
            <a:ext cx="998460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2800" dirty="0">
                <a:latin typeface="Aharoni" panose="02010803020104030203" pitchFamily="2" charset="-79"/>
                <a:cs typeface="Aharoni" panose="02010803020104030203" pitchFamily="2" charset="-79"/>
              </a:rPr>
              <a:t>Clareza na apresentação do projeto</a:t>
            </a:r>
          </a:p>
          <a:p>
            <a:pPr marL="342900" indent="-342900">
              <a:buFont typeface="+mj-lt"/>
              <a:buAutoNum type="arabicPeriod"/>
            </a:pPr>
            <a:endParaRPr lang="pt-BR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2800" dirty="0">
                <a:latin typeface="Aharoni" panose="02010803020104030203" pitchFamily="2" charset="-79"/>
                <a:cs typeface="Aharoni" panose="02010803020104030203" pitchFamily="2" charset="-79"/>
              </a:rPr>
              <a:t>Grau de inovação tecnológica</a:t>
            </a:r>
          </a:p>
          <a:p>
            <a:pPr marL="342900" indent="-342900">
              <a:buFont typeface="+mj-lt"/>
              <a:buAutoNum type="arabicPeriod"/>
            </a:pPr>
            <a:endParaRPr lang="pt-BR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2800" dirty="0">
                <a:latin typeface="Aharoni" panose="02010803020104030203" pitchFamily="2" charset="-79"/>
                <a:cs typeface="Aharoni" panose="02010803020104030203" pitchFamily="2" charset="-79"/>
              </a:rPr>
              <a:t>Viabilidade técnica</a:t>
            </a:r>
          </a:p>
          <a:p>
            <a:pPr marL="342900" indent="-342900">
              <a:buFont typeface="+mj-lt"/>
              <a:buAutoNum type="arabicPeriod"/>
            </a:pPr>
            <a:endParaRPr lang="pt-BR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2800" dirty="0">
                <a:latin typeface="Aharoni" panose="02010803020104030203" pitchFamily="2" charset="-79"/>
                <a:cs typeface="Aharoni" panose="02010803020104030203" pitchFamily="2" charset="-79"/>
              </a:rPr>
              <a:t>Impacto da tecnologia nas áreas social, ambiental ou econômica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26CCC12-9556-48C6-AE92-3EDD817C7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Critérios para avaliação (</a:t>
            </a:r>
            <a:r>
              <a:rPr lang="pt-BR" dirty="0" err="1"/>
              <a:t>pitch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3587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D670F1-E09A-443E-994B-94E0C5C4D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Uma boa ideia tem o mesmo valor de uma ideia ruim se ela não for implementada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F2AE2-575A-4071-A885-A0D0AC955F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“</a:t>
            </a:r>
            <a:r>
              <a:rPr lang="pt-BR" i="1" dirty="0"/>
              <a:t>Se você não for capaz de vender sua ideia, então não importa quão boa ela seja</a:t>
            </a:r>
            <a:r>
              <a:rPr lang="pt-BR" dirty="0"/>
              <a:t>”</a:t>
            </a:r>
          </a:p>
          <a:p>
            <a:endParaRPr lang="pt-BR" dirty="0"/>
          </a:p>
          <a:p>
            <a:r>
              <a:rPr lang="pt-BR" dirty="0"/>
              <a:t>Peter </a:t>
            </a:r>
            <a:r>
              <a:rPr lang="pt-BR" dirty="0" err="1"/>
              <a:t>Coughter</a:t>
            </a:r>
            <a:br>
              <a:rPr lang="pt-BR" dirty="0"/>
            </a:br>
            <a:r>
              <a:rPr lang="en-US" dirty="0"/>
              <a:t>The Art of The Pitch</a:t>
            </a:r>
            <a:endParaRPr lang="pt-BR" dirty="0"/>
          </a:p>
        </p:txBody>
      </p:sp>
      <p:pic>
        <p:nvPicPr>
          <p:cNvPr id="4098" name="Picture 2" descr="Resultado de imagem para Peter Coughter">
            <a:extLst>
              <a:ext uri="{FF2B5EF4-FFF2-40B4-BE49-F238E27FC236}">
                <a16:creationId xmlns:a16="http://schemas.microsoft.com/office/drawing/2014/main" id="{ECA0D667-AF3F-4932-B696-51CC987BDA2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2539572"/>
            <a:ext cx="25146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m para Peter Coughter">
            <a:extLst>
              <a:ext uri="{FF2B5EF4-FFF2-40B4-BE49-F238E27FC236}">
                <a16:creationId xmlns:a16="http://schemas.microsoft.com/office/drawing/2014/main" id="{FA212319-E00F-40BA-AE32-71042728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674" y="1376413"/>
            <a:ext cx="2211126" cy="22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57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d262ilb51hltx0.cloudfront.net/max/1067/1*VK9OtdbIzOYrHg2_BdF5hw.png">
            <a:extLst>
              <a:ext uri="{FF2B5EF4-FFF2-40B4-BE49-F238E27FC236}">
                <a16:creationId xmlns:a16="http://schemas.microsoft.com/office/drawing/2014/main" id="{948B189A-A668-4688-A81B-C0688FC5FD1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428" y="887614"/>
            <a:ext cx="7942698" cy="446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m para sua ideia nÃ£o vale nada">
            <a:extLst>
              <a:ext uri="{FF2B5EF4-FFF2-40B4-BE49-F238E27FC236}">
                <a16:creationId xmlns:a16="http://schemas.microsoft.com/office/drawing/2014/main" id="{199A1BEB-34B1-4B30-AAFE-6056718B960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887614"/>
            <a:ext cx="3970146" cy="478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88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84EDC-8C3F-4298-BE08-AC9A36DB4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Mas por onde eu começo?</a:t>
            </a:r>
          </a:p>
        </p:txBody>
      </p:sp>
      <p:pic>
        <p:nvPicPr>
          <p:cNvPr id="1026" name="Picture 2" descr="Resultado de imagem para ?">
            <a:extLst>
              <a:ext uri="{FF2B5EF4-FFF2-40B4-BE49-F238E27FC236}">
                <a16:creationId xmlns:a16="http://schemas.microsoft.com/office/drawing/2014/main" id="{66D77CC2-E648-4C46-B7A1-9D2080E7E2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381" y="1355725"/>
            <a:ext cx="4821238" cy="482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704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www.ukitservice.co.uk/wp-content/uploads/2018/01/business-challenges-1400x700.jpg">
            <a:extLst>
              <a:ext uri="{FF2B5EF4-FFF2-40B4-BE49-F238E27FC236}">
                <a16:creationId xmlns:a16="http://schemas.microsoft.com/office/drawing/2014/main" id="{237340D8-6F66-4F6E-9433-B69981042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873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61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d3pwz8qrais8b7.cloudfront.net/portal-wyden/public/styles/artigo_interna/public/vantagens/wyden_on_academic_email-apresentacao-do-novo-programa.jpg?TWGBYcxajOwivGcpUB5IJd0C8Yi6oxjV&amp;itok=F2jbLmra">
            <a:extLst>
              <a:ext uri="{FF2B5EF4-FFF2-40B4-BE49-F238E27FC236}">
                <a16:creationId xmlns:a16="http://schemas.microsoft.com/office/drawing/2014/main" id="{542B8A1D-1FFA-47BA-8B58-67A00B3C9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59"/>
          <a:stretch/>
        </p:blipFill>
        <p:spPr bwMode="auto">
          <a:xfrm>
            <a:off x="127000" y="-381000"/>
            <a:ext cx="6497626" cy="623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997A2BC-1E03-4D83-89BB-4BF09FFF5C8F}"/>
              </a:ext>
            </a:extLst>
          </p:cNvPr>
          <p:cNvSpPr/>
          <p:nvPr/>
        </p:nvSpPr>
        <p:spPr>
          <a:xfrm>
            <a:off x="4991100" y="6350000"/>
            <a:ext cx="1506526" cy="50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2" descr="https://d3pwz8qrais8b7.cloudfront.net/portal-wyden/public/styles/artigo_interna/public/vantagens/wyden_on_academic_email-apresentacao-do-novo-programa.jpg?TWGBYcxajOwivGcpUB5IJd0C8Yi6oxjV&amp;itok=F2jbLmra">
            <a:extLst>
              <a:ext uri="{FF2B5EF4-FFF2-40B4-BE49-F238E27FC236}">
                <a16:creationId xmlns:a16="http://schemas.microsoft.com/office/drawing/2014/main" id="{74613927-17C5-4B9C-B4BD-596FFDA3F0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56"/>
          <a:stretch/>
        </p:blipFill>
        <p:spPr bwMode="auto">
          <a:xfrm>
            <a:off x="6309131" y="72241"/>
            <a:ext cx="5940425" cy="678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090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www.ukitservice.co.uk/wp-content/uploads/2018/01/business-challenges-1400x700.jpg">
            <a:extLst>
              <a:ext uri="{FF2B5EF4-FFF2-40B4-BE49-F238E27FC236}">
                <a16:creationId xmlns:a16="http://schemas.microsoft.com/office/drawing/2014/main" id="{237340D8-6F66-4F6E-9433-B69981042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873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C4CB63E-7492-4A8E-933E-E20FE932FE07}"/>
              </a:ext>
            </a:extLst>
          </p:cNvPr>
          <p:cNvSpPr txBox="1"/>
          <p:nvPr/>
        </p:nvSpPr>
        <p:spPr>
          <a:xfrm>
            <a:off x="8520891" y="346513"/>
            <a:ext cx="367440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PROCURE POR</a:t>
            </a:r>
          </a:p>
          <a:p>
            <a:pPr algn="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b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GRANDES</a:t>
            </a:r>
          </a:p>
          <a:p>
            <a:pPr algn="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b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pt-BR" sz="4000" i="1" u="sng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DORES</a:t>
            </a:r>
          </a:p>
        </p:txBody>
      </p:sp>
    </p:spTree>
    <p:extLst>
      <p:ext uri="{BB962C8B-B14F-4D97-AF65-F5344CB8AC3E}">
        <p14:creationId xmlns:p14="http://schemas.microsoft.com/office/powerpoint/2010/main" val="2587385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5E85D05-EA2F-452D-8EE5-3C220556DA4B}"/>
              </a:ext>
            </a:extLst>
          </p:cNvPr>
          <p:cNvSpPr/>
          <p:nvPr/>
        </p:nvSpPr>
        <p:spPr>
          <a:xfrm>
            <a:off x="0" y="1225689"/>
            <a:ext cx="251663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900" b="1" dirty="0">
                <a:solidFill>
                  <a:srgbClr val="333333"/>
                </a:solidFill>
                <a:latin typeface="Source Sans Pro" panose="020B0604020202020204" pitchFamily="34" charset="0"/>
              </a:rPr>
              <a:t>Os Objetivos de Desenvolvimento Sustentável (ODS) foram fixados em 2015 pela </a:t>
            </a:r>
            <a:r>
              <a:rPr lang="pt-BR" sz="1900" b="1" dirty="0">
                <a:solidFill>
                  <a:srgbClr val="FF0000"/>
                </a:solidFill>
                <a:latin typeface="Source Sans Pro" panose="020B0604020202020204" pitchFamily="34" charset="0"/>
              </a:rPr>
              <a:t>Organização das Nações Unidas </a:t>
            </a:r>
            <a:r>
              <a:rPr lang="pt-BR" sz="1900" b="1" dirty="0">
                <a:solidFill>
                  <a:srgbClr val="333333"/>
                </a:solidFill>
                <a:latin typeface="Source Sans Pro" panose="020B0604020202020204" pitchFamily="34" charset="0"/>
              </a:rPr>
              <a:t>como um plano de ação para as pessoas, para o planeta e para a prosperidade. Trata-se de uma agenda de ação até 2030, com 17 Objetivos e 169 metas construídas sobre o legado dos Objetivos de Desenvolvimento do Milênio (ODM). </a:t>
            </a:r>
            <a:endParaRPr lang="pt-BR" sz="1900" b="1" dirty="0"/>
          </a:p>
        </p:txBody>
      </p:sp>
      <p:pic>
        <p:nvPicPr>
          <p:cNvPr id="3076" name="Picture 4" descr="https://www.dge.mec.pt/sites/default/files/ECidadania/educacao_desenvolvimento/imagens/maior_licao_mundo_orig.png">
            <a:extLst>
              <a:ext uri="{FF2B5EF4-FFF2-40B4-BE49-F238E27FC236}">
                <a16:creationId xmlns:a16="http://schemas.microsoft.com/office/drawing/2014/main" id="{1BF92951-5B91-4E92-AF0E-77ACEDA4F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45" y="1733550"/>
            <a:ext cx="9846639" cy="506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Objetivos de Desenvolvimento SustentÃ¡vel">
            <a:extLst>
              <a:ext uri="{FF2B5EF4-FFF2-40B4-BE49-F238E27FC236}">
                <a16:creationId xmlns:a16="http://schemas.microsoft.com/office/drawing/2014/main" id="{205A0977-61DB-4066-A6EC-5653BDD31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280" y="58301"/>
            <a:ext cx="97536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047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julimize.files.wordpress.com/2012/04/now-its-your-turn-john-cena.jpg">
            <a:extLst>
              <a:ext uri="{FF2B5EF4-FFF2-40B4-BE49-F238E27FC236}">
                <a16:creationId xmlns:a16="http://schemas.microsoft.com/office/drawing/2014/main" id="{D9BC6FB7-747A-49BD-A91E-45B3E0937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55892"/>
            <a:ext cx="6051082" cy="453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51D76A-D8E3-4EE7-9357-DDD646EE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Agora é a sua </a:t>
            </a:r>
            <a:r>
              <a:rPr lang="pt-BR" dirty="0" err="1"/>
              <a:t>Sua</a:t>
            </a:r>
            <a:r>
              <a:rPr lang="pt-BR" dirty="0"/>
              <a:t> vez!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BF8488-B5FE-4BA4-862F-576932582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5892"/>
            <a:ext cx="5090962" cy="482107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Junte-se com seu grupo;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Se organizem no auditório para discutirem ideias;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Escolham 3 boas ideias;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Escrevam essas ideias (papel, celular, </a:t>
            </a:r>
            <a:r>
              <a:rPr lang="pt-BR" dirty="0" err="1">
                <a:latin typeface="Aharoni" panose="02010803020104030203" pitchFamily="2" charset="-79"/>
                <a:cs typeface="Aharoni" panose="02010803020104030203" pitchFamily="2" charset="-79"/>
              </a:rPr>
              <a:t>etc</a:t>
            </a:r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);</a:t>
            </a:r>
          </a:p>
          <a:p>
            <a:r>
              <a:rPr lang="pt-BR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Prazo: 25 minutos</a:t>
            </a:r>
          </a:p>
        </p:txBody>
      </p:sp>
    </p:spTree>
    <p:extLst>
      <p:ext uri="{BB962C8B-B14F-4D97-AF65-F5344CB8AC3E}">
        <p14:creationId xmlns:p14="http://schemas.microsoft.com/office/powerpoint/2010/main" val="2859356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1FA881-7074-49EE-B11E-026CF9B2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 de caso – blue </a:t>
            </a:r>
            <a:r>
              <a:rPr lang="pt-BR" dirty="0" err="1"/>
              <a:t>river</a:t>
            </a:r>
            <a:r>
              <a:rPr lang="pt-BR" dirty="0"/>
              <a:t> tech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71A639-9F8E-4B26-9E49-16112584B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5891"/>
            <a:ext cx="10515600" cy="5054335"/>
          </a:xfrm>
        </p:spPr>
        <p:txBody>
          <a:bodyPr>
            <a:normAutofit/>
          </a:bodyPr>
          <a:lstStyle/>
          <a:p>
            <a:r>
              <a:rPr lang="pt-BR" dirty="0"/>
              <a:t>Blue River Tech.</a:t>
            </a:r>
          </a:p>
          <a:p>
            <a:r>
              <a:rPr lang="pt-BR" dirty="0">
                <a:hlinkClick r:id="rId2"/>
              </a:rPr>
              <a:t>https://www.youtube.com/watch?v=-YCa8RntsRE&amp;t=1s</a:t>
            </a:r>
            <a:endParaRPr lang="pt-BR" dirty="0"/>
          </a:p>
          <a:p>
            <a:r>
              <a:rPr lang="pt-BR" dirty="0">
                <a:hlinkClick r:id="rId3"/>
              </a:rPr>
              <a:t>http://www.bluerivertechnology.com/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9636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1FA881-7074-49EE-B11E-026CF9B2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 de caso – blue </a:t>
            </a:r>
            <a:r>
              <a:rPr lang="pt-BR" dirty="0" err="1"/>
              <a:t>river</a:t>
            </a:r>
            <a:r>
              <a:rPr lang="pt-BR" dirty="0"/>
              <a:t> tech.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71A639-9F8E-4B26-9E49-16112584B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5891"/>
            <a:ext cx="10515600" cy="5054335"/>
          </a:xfrm>
        </p:spPr>
        <p:txBody>
          <a:bodyPr>
            <a:normAutofit fontScale="85000" lnSpcReduction="10000"/>
          </a:bodyPr>
          <a:lstStyle/>
          <a:p>
            <a:r>
              <a:rPr lang="pt-BR" dirty="0"/>
              <a:t>Quando fundaram a Blue River Technology, Jorge </a:t>
            </a:r>
            <a:r>
              <a:rPr lang="pt-BR" dirty="0" err="1"/>
              <a:t>Heraud</a:t>
            </a:r>
            <a:r>
              <a:rPr lang="pt-BR" dirty="0"/>
              <a:t> e Lee </a:t>
            </a:r>
            <a:r>
              <a:rPr lang="pt-BR" dirty="0" err="1"/>
              <a:t>Redden</a:t>
            </a:r>
            <a:r>
              <a:rPr lang="pt-BR" dirty="0"/>
              <a:t> eram meus alunos (Eric Ries) na Stanford. A ideia da dupla era criar um cortador de grama robotizado para espaços comerciais. Depois de conversar com mais de </a:t>
            </a:r>
            <a:r>
              <a:rPr lang="pt-BR" dirty="0">
                <a:solidFill>
                  <a:srgbClr val="FF0000"/>
                </a:solidFill>
              </a:rPr>
              <a:t>cem potenciais </a:t>
            </a:r>
            <a:r>
              <a:rPr lang="pt-BR" dirty="0"/>
              <a:t>clientes ao longo de </a:t>
            </a:r>
            <a:r>
              <a:rPr lang="pt-BR" dirty="0">
                <a:solidFill>
                  <a:srgbClr val="FF0000"/>
                </a:solidFill>
              </a:rPr>
              <a:t>dez semanas</a:t>
            </a:r>
            <a:r>
              <a:rPr lang="pt-BR" dirty="0"/>
              <a:t>, os dois descobriram que a clientela inicialmente visada — campos de golfe — não tinha interesse na solução. Foi então que, em conversas com agricultores, a dupla descobriu uma enorme demanda por uma solução automatizada para matar ervas daninhas sem herbicidas.</a:t>
            </a:r>
          </a:p>
          <a:p>
            <a:r>
              <a:rPr lang="pt-BR" dirty="0"/>
              <a:t>Satisfazer essa necessidade virou o novo foco do produto. Em </a:t>
            </a:r>
            <a:r>
              <a:rPr lang="pt-BR" dirty="0">
                <a:solidFill>
                  <a:srgbClr val="FF0000"/>
                </a:solidFill>
              </a:rPr>
              <a:t>dez semanas</a:t>
            </a:r>
            <a:r>
              <a:rPr lang="pt-BR" dirty="0"/>
              <a:t>, a Blue River tinha criado e testado um protótipo. </a:t>
            </a:r>
            <a:r>
              <a:rPr lang="pt-BR" dirty="0">
                <a:solidFill>
                  <a:srgbClr val="FF0000"/>
                </a:solidFill>
              </a:rPr>
              <a:t>Nove meses depois</a:t>
            </a:r>
            <a:r>
              <a:rPr lang="pt-BR" dirty="0"/>
              <a:t>, a startup já levantara mais de US$ 3 milhões em capital de risco. </a:t>
            </a:r>
            <a:r>
              <a:rPr lang="pt-BR" dirty="0">
                <a:solidFill>
                  <a:srgbClr val="FF0000"/>
                </a:solidFill>
              </a:rPr>
              <a:t>Em nove meses mais</a:t>
            </a:r>
            <a:r>
              <a:rPr lang="pt-BR" dirty="0"/>
              <a:t>, a equipe esperava ter um produto pronto para ser comercializado.</a:t>
            </a:r>
          </a:p>
          <a:p>
            <a:r>
              <a:rPr lang="pt-BR" dirty="0">
                <a:hlinkClick r:id="rId2"/>
              </a:rPr>
              <a:t>http://www.bluerivertechnology.com/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71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055B1-30D2-45C4-A598-32016FC44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009661"/>
            <a:ext cx="2768600" cy="2448039"/>
          </a:xfrm>
        </p:spPr>
        <p:txBody>
          <a:bodyPr/>
          <a:lstStyle/>
          <a:p>
            <a:pPr algn="ctr"/>
            <a:r>
              <a:rPr lang="pt-BR" dirty="0"/>
              <a:t>Método: </a:t>
            </a:r>
            <a:br>
              <a:rPr lang="pt-BR" dirty="0"/>
            </a:br>
            <a:br>
              <a:rPr lang="pt-BR" dirty="0"/>
            </a:br>
            <a:r>
              <a:rPr lang="pt-BR" dirty="0" err="1"/>
              <a:t>lean</a:t>
            </a:r>
            <a:r>
              <a:rPr lang="pt-BR" dirty="0"/>
              <a:t> </a:t>
            </a:r>
            <a:r>
              <a:rPr lang="pt-BR" dirty="0" err="1"/>
              <a:t>canvas</a:t>
            </a:r>
            <a:endParaRPr lang="pt-BR" dirty="0"/>
          </a:p>
        </p:txBody>
      </p:sp>
      <p:pic>
        <p:nvPicPr>
          <p:cNvPr id="19458" name="Picture 2" descr="https://i.ytimg.com/vi/pvIN9STpzCQ/maxresdefault.jpg">
            <a:extLst>
              <a:ext uri="{FF2B5EF4-FFF2-40B4-BE49-F238E27FC236}">
                <a16:creationId xmlns:a16="http://schemas.microsoft.com/office/drawing/2014/main" id="{A2FA9AEA-630D-4C7F-963C-8593CF6894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/>
          <a:stretch/>
        </p:blipFill>
        <p:spPr bwMode="auto">
          <a:xfrm>
            <a:off x="3238500" y="0"/>
            <a:ext cx="895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384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CDCD4E-4DF7-422C-9B46-59F1917B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D7805C-B4AF-485F-9081-04756F9F5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1506" name="Picture 2" descr="Imagem relacionada">
            <a:extLst>
              <a:ext uri="{FF2B5EF4-FFF2-40B4-BE49-F238E27FC236}">
                <a16:creationId xmlns:a16="http://schemas.microsoft.com/office/drawing/2014/main" id="{12D5248C-482D-4352-97B4-DA20EF393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0"/>
            <a:ext cx="11158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4E23977-F8E1-42E8-ABB8-76EA4FFE324D}"/>
              </a:ext>
            </a:extLst>
          </p:cNvPr>
          <p:cNvSpPr/>
          <p:nvPr/>
        </p:nvSpPr>
        <p:spPr>
          <a:xfrm>
            <a:off x="1183907" y="1183907"/>
            <a:ext cx="1260910" cy="1149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E462851-C841-464E-AA42-73E87D6FB98C}"/>
              </a:ext>
            </a:extLst>
          </p:cNvPr>
          <p:cNvSpPr/>
          <p:nvPr/>
        </p:nvSpPr>
        <p:spPr>
          <a:xfrm>
            <a:off x="3357612" y="1121596"/>
            <a:ext cx="1260910" cy="1149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63A0BCD-3C08-42D6-97A9-21992FC7ADDB}"/>
              </a:ext>
            </a:extLst>
          </p:cNvPr>
          <p:cNvSpPr/>
          <p:nvPr/>
        </p:nvSpPr>
        <p:spPr>
          <a:xfrm>
            <a:off x="5531317" y="1355892"/>
            <a:ext cx="1260910" cy="1149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76F748E-9204-41D6-A515-B9E9DB1EF54F}"/>
              </a:ext>
            </a:extLst>
          </p:cNvPr>
          <p:cNvSpPr/>
          <p:nvPr/>
        </p:nvSpPr>
        <p:spPr>
          <a:xfrm>
            <a:off x="3420176" y="3649279"/>
            <a:ext cx="1260910" cy="1149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802F635-CD1F-4A7E-A211-D434C462BC8E}"/>
              </a:ext>
            </a:extLst>
          </p:cNvPr>
          <p:cNvSpPr/>
          <p:nvPr/>
        </p:nvSpPr>
        <p:spPr>
          <a:xfrm>
            <a:off x="4426017" y="5261627"/>
            <a:ext cx="1260910" cy="1149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9A99E3C-1C74-431D-B41E-CC8BEB817F65}"/>
              </a:ext>
            </a:extLst>
          </p:cNvPr>
          <p:cNvSpPr/>
          <p:nvPr/>
        </p:nvSpPr>
        <p:spPr>
          <a:xfrm>
            <a:off x="10310378" y="5474073"/>
            <a:ext cx="1260910" cy="1149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A15E74C-0A95-4FFF-82E4-75C55287132F}"/>
              </a:ext>
            </a:extLst>
          </p:cNvPr>
          <p:cNvSpPr/>
          <p:nvPr/>
        </p:nvSpPr>
        <p:spPr>
          <a:xfrm>
            <a:off x="7804484" y="3648569"/>
            <a:ext cx="1260910" cy="1149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94142D6-E1A1-4705-A5BF-FAA18CE945B6}"/>
              </a:ext>
            </a:extLst>
          </p:cNvPr>
          <p:cNvSpPr/>
          <p:nvPr/>
        </p:nvSpPr>
        <p:spPr>
          <a:xfrm>
            <a:off x="7705022" y="1157396"/>
            <a:ext cx="1260910" cy="1149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0B64DDD-02C9-4591-B457-F6E8616629B5}"/>
              </a:ext>
            </a:extLst>
          </p:cNvPr>
          <p:cNvSpPr/>
          <p:nvPr/>
        </p:nvSpPr>
        <p:spPr>
          <a:xfrm>
            <a:off x="9747183" y="1309785"/>
            <a:ext cx="1260910" cy="1149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4237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CDCD4E-4DF7-422C-9B46-59F1917B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funciona o </a:t>
            </a:r>
            <a:r>
              <a:rPr lang="pt-BR" dirty="0" err="1"/>
              <a:t>lean</a:t>
            </a:r>
            <a:r>
              <a:rPr lang="pt-BR" dirty="0"/>
              <a:t> </a:t>
            </a:r>
            <a:r>
              <a:rPr lang="pt-BR" dirty="0" err="1"/>
              <a:t>canvas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D7805C-B4AF-485F-9081-04756F9F5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>
                <a:solidFill>
                  <a:srgbClr val="000000"/>
                </a:solidFill>
                <a:latin typeface="Open Sans"/>
              </a:rPr>
              <a:t>O </a:t>
            </a:r>
            <a:r>
              <a:rPr lang="pt-BR" dirty="0" err="1">
                <a:solidFill>
                  <a:srgbClr val="000000"/>
                </a:solidFill>
                <a:latin typeface="Open Sans"/>
              </a:rPr>
              <a:t>Lean</a:t>
            </a:r>
            <a:r>
              <a:rPr lang="pt-BR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Open Sans"/>
              </a:rPr>
              <a:t>Canvas</a:t>
            </a:r>
            <a:r>
              <a:rPr lang="pt-BR" dirty="0">
                <a:solidFill>
                  <a:srgbClr val="000000"/>
                </a:solidFill>
                <a:latin typeface="Open Sans"/>
              </a:rPr>
              <a:t> funciona com os seguintes blocos</a:t>
            </a:r>
          </a:p>
          <a:p>
            <a:r>
              <a:rPr lang="pt-BR" b="1" dirty="0">
                <a:solidFill>
                  <a:srgbClr val="000000"/>
                </a:solidFill>
                <a:latin typeface="Open Sans"/>
              </a:rPr>
              <a:t>1) Problema:</a:t>
            </a:r>
            <a:r>
              <a:rPr lang="pt-BR" dirty="0">
                <a:solidFill>
                  <a:srgbClr val="000000"/>
                </a:solidFill>
                <a:latin typeface="Open Sans"/>
              </a:rPr>
              <a:t> Uma descrição breve sobre os top 3 problemas que sua startup quer resolver.</a:t>
            </a:r>
          </a:p>
          <a:p>
            <a:r>
              <a:rPr lang="pt-BR" b="1" dirty="0">
                <a:solidFill>
                  <a:srgbClr val="000000"/>
                </a:solidFill>
                <a:latin typeface="Open Sans"/>
              </a:rPr>
              <a:t>2) Segmento de Clientes:</a:t>
            </a:r>
            <a:r>
              <a:rPr lang="pt-BR" dirty="0">
                <a:solidFill>
                  <a:srgbClr val="000000"/>
                </a:solidFill>
                <a:latin typeface="Open Sans"/>
              </a:rPr>
              <a:t> Quem são os clientes da sua startup? Eles podem ser melhor segmentados? Se você tiver mais de um tipo de cliente, o autor recomenda que você crie um </a:t>
            </a:r>
            <a:r>
              <a:rPr lang="pt-BR" dirty="0" err="1">
                <a:solidFill>
                  <a:srgbClr val="000000"/>
                </a:solidFill>
                <a:latin typeface="Open Sans"/>
              </a:rPr>
              <a:t>lean</a:t>
            </a:r>
            <a:r>
              <a:rPr lang="pt-BR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Open Sans"/>
              </a:rPr>
              <a:t>canvas</a:t>
            </a:r>
            <a:r>
              <a:rPr lang="pt-BR" dirty="0">
                <a:solidFill>
                  <a:srgbClr val="000000"/>
                </a:solidFill>
                <a:latin typeface="Open Sans"/>
              </a:rPr>
              <a:t> para cada um deles.</a:t>
            </a:r>
          </a:p>
          <a:p>
            <a:r>
              <a:rPr lang="pt-BR" b="1" dirty="0">
                <a:solidFill>
                  <a:srgbClr val="000000"/>
                </a:solidFill>
                <a:latin typeface="Open Sans"/>
              </a:rPr>
              <a:t>3) Proposta de Valor Única:</a:t>
            </a:r>
            <a:r>
              <a:rPr lang="pt-BR" dirty="0">
                <a:solidFill>
                  <a:srgbClr val="000000"/>
                </a:solidFill>
                <a:latin typeface="Open Sans"/>
              </a:rPr>
              <a:t> Qual é o slogan do seu produto ou a principal característica que torna o seu produto diferente e merecedor do dinheiro dos clientes?</a:t>
            </a:r>
          </a:p>
          <a:p>
            <a:r>
              <a:rPr lang="pt-BR" b="1" dirty="0">
                <a:solidFill>
                  <a:srgbClr val="000000"/>
                </a:solidFill>
                <a:latin typeface="Open Sans"/>
              </a:rPr>
              <a:t>4) Solução:</a:t>
            </a:r>
            <a:r>
              <a:rPr lang="pt-BR" dirty="0">
                <a:solidFill>
                  <a:srgbClr val="000000"/>
                </a:solidFill>
                <a:latin typeface="Open Sans"/>
              </a:rPr>
              <a:t> </a:t>
            </a:r>
            <a:r>
              <a:rPr lang="pt-BR" dirty="0" err="1">
                <a:solidFill>
                  <a:srgbClr val="000000"/>
                </a:solidFill>
                <a:latin typeface="Open Sans"/>
              </a:rPr>
              <a:t>Qualé</a:t>
            </a:r>
            <a:r>
              <a:rPr lang="pt-BR" dirty="0">
                <a:solidFill>
                  <a:srgbClr val="000000"/>
                </a:solidFill>
                <a:latin typeface="Open Sans"/>
              </a:rPr>
              <a:t> o menor conjunto de funcionalidades (MVP) que entrega a proposta de valor única descrita acima?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0481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7E835D-B6A5-45D1-9DCF-688CA9F6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funciona o </a:t>
            </a:r>
            <a:r>
              <a:rPr lang="pt-BR" dirty="0" err="1"/>
              <a:t>lean</a:t>
            </a:r>
            <a:r>
              <a:rPr lang="pt-BR" dirty="0"/>
              <a:t> </a:t>
            </a:r>
            <a:r>
              <a:rPr lang="pt-BR" dirty="0" err="1"/>
              <a:t>canvas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3F0AB9-498A-4E04-AE9D-0E6A7FF9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5892"/>
            <a:ext cx="10817994" cy="5502108"/>
          </a:xfrm>
        </p:spPr>
        <p:txBody>
          <a:bodyPr>
            <a:normAutofit fontScale="77500" lnSpcReduction="20000"/>
          </a:bodyPr>
          <a:lstStyle/>
          <a:p>
            <a:r>
              <a:rPr lang="pt-BR" b="1" dirty="0">
                <a:solidFill>
                  <a:srgbClr val="000000"/>
                </a:solidFill>
                <a:latin typeface="Open Sans"/>
              </a:rPr>
              <a:t>5) Métricas-Chave:</a:t>
            </a:r>
            <a:r>
              <a:rPr lang="pt-BR" dirty="0">
                <a:solidFill>
                  <a:srgbClr val="000000"/>
                </a:solidFill>
                <a:latin typeface="Open Sans"/>
              </a:rPr>
              <a:t> Descreva as principais ações e métricas que suportam a geração de receitas ou retenção de clientes.</a:t>
            </a:r>
          </a:p>
          <a:p>
            <a:r>
              <a:rPr lang="pt-BR" b="1" dirty="0">
                <a:solidFill>
                  <a:srgbClr val="000000"/>
                </a:solidFill>
                <a:latin typeface="Open Sans"/>
              </a:rPr>
              <a:t>6) Canais:</a:t>
            </a:r>
            <a:r>
              <a:rPr lang="pt-BR" dirty="0">
                <a:solidFill>
                  <a:srgbClr val="000000"/>
                </a:solidFill>
                <a:latin typeface="Open Sans"/>
              </a:rPr>
              <a:t> Faça uma lista de canais gratuitos e pagos que sua startup usa para atingir seus clientes.</a:t>
            </a:r>
          </a:p>
          <a:p>
            <a:r>
              <a:rPr lang="pt-BR" b="1" dirty="0">
                <a:solidFill>
                  <a:srgbClr val="000000"/>
                </a:solidFill>
                <a:latin typeface="Open Sans"/>
              </a:rPr>
              <a:t>7) Estrutura de Custos:</a:t>
            </a:r>
            <a:r>
              <a:rPr lang="pt-BR" dirty="0">
                <a:solidFill>
                  <a:srgbClr val="000000"/>
                </a:solidFill>
                <a:latin typeface="Open Sans"/>
              </a:rPr>
              <a:t> Faça uma lista de todos os custos fixos e variáveis que sua startup possui.</a:t>
            </a:r>
          </a:p>
          <a:p>
            <a:r>
              <a:rPr lang="pt-BR" b="1" dirty="0">
                <a:solidFill>
                  <a:srgbClr val="000000"/>
                </a:solidFill>
                <a:latin typeface="Open Sans"/>
              </a:rPr>
              <a:t>8) Fluxos de Receita:</a:t>
            </a:r>
            <a:r>
              <a:rPr lang="pt-BR" dirty="0">
                <a:solidFill>
                  <a:srgbClr val="000000"/>
                </a:solidFill>
                <a:latin typeface="Open Sans"/>
              </a:rPr>
              <a:t> Identifique o seu tipo de modelo de receita – </a:t>
            </a:r>
            <a:r>
              <a:rPr lang="pt-BR" dirty="0">
                <a:solidFill>
                  <a:srgbClr val="29B6F6"/>
                </a:solidFill>
                <a:latin typeface="Open Sans"/>
                <a:hlinkClick r:id="rId2"/>
              </a:rPr>
              <a:t>assinatura</a:t>
            </a:r>
            <a:r>
              <a:rPr lang="pt-BR" dirty="0">
                <a:solidFill>
                  <a:srgbClr val="000000"/>
                </a:solidFill>
                <a:latin typeface="Open Sans"/>
              </a:rPr>
              <a:t>, anúncios, </a:t>
            </a:r>
            <a:r>
              <a:rPr lang="pt-BR" dirty="0" err="1">
                <a:solidFill>
                  <a:srgbClr val="29B6F6"/>
                </a:solidFill>
                <a:latin typeface="Open Sans"/>
                <a:hlinkClick r:id="rId3"/>
              </a:rPr>
              <a:t>freemium</a:t>
            </a:r>
            <a:r>
              <a:rPr lang="pt-BR" dirty="0">
                <a:solidFill>
                  <a:srgbClr val="000000"/>
                </a:solidFill>
                <a:latin typeface="Open Sans"/>
              </a:rPr>
              <a:t>, e determine as premissas para indicadores como Life time </a:t>
            </a:r>
            <a:r>
              <a:rPr lang="pt-BR" dirty="0" err="1">
                <a:solidFill>
                  <a:srgbClr val="000000"/>
                </a:solidFill>
                <a:latin typeface="Open Sans"/>
              </a:rPr>
              <a:t>value</a:t>
            </a:r>
            <a:r>
              <a:rPr lang="pt-BR" dirty="0">
                <a:solidFill>
                  <a:srgbClr val="000000"/>
                </a:solidFill>
                <a:latin typeface="Open Sans"/>
              </a:rPr>
              <a:t>, margem bruta, break-</a:t>
            </a:r>
            <a:r>
              <a:rPr lang="pt-BR" dirty="0" err="1">
                <a:solidFill>
                  <a:srgbClr val="000000"/>
                </a:solidFill>
                <a:latin typeface="Open Sans"/>
              </a:rPr>
              <a:t>even</a:t>
            </a:r>
            <a:r>
              <a:rPr lang="pt-BR" dirty="0">
                <a:solidFill>
                  <a:srgbClr val="000000"/>
                </a:solidFill>
                <a:latin typeface="Open Sans"/>
              </a:rPr>
              <a:t> point, etc.</a:t>
            </a:r>
          </a:p>
          <a:p>
            <a:r>
              <a:rPr lang="pt-BR" b="1" dirty="0">
                <a:solidFill>
                  <a:srgbClr val="000000"/>
                </a:solidFill>
                <a:latin typeface="Open Sans"/>
              </a:rPr>
              <a:t>9) Vantagem Injusta:</a:t>
            </a:r>
            <a:r>
              <a:rPr lang="pt-BR" dirty="0">
                <a:solidFill>
                  <a:srgbClr val="000000"/>
                </a:solidFill>
                <a:latin typeface="Open Sans"/>
              </a:rPr>
              <a:t> Esse item é o último por ser considerado o mais difícil de preencher. Uma vantagem injusta é algo que não pode ser copiado ou comprado. Você talvez comece o seu </a:t>
            </a:r>
            <a:r>
              <a:rPr lang="pt-BR" dirty="0" err="1">
                <a:solidFill>
                  <a:srgbClr val="000000"/>
                </a:solidFill>
                <a:latin typeface="Open Sans"/>
              </a:rPr>
              <a:t>lean</a:t>
            </a:r>
            <a:r>
              <a:rPr lang="pt-BR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Open Sans"/>
              </a:rPr>
              <a:t>canvas</a:t>
            </a:r>
            <a:r>
              <a:rPr lang="pt-BR" dirty="0">
                <a:solidFill>
                  <a:srgbClr val="000000"/>
                </a:solidFill>
                <a:latin typeface="Open Sans"/>
              </a:rPr>
              <a:t> sem preencher esse bloco, mas ele estará aqui para que você se cobre a preencher com algo realmente diferente do que existe no mercado.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4019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CDCD4E-4DF7-422C-9B46-59F1917B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D7805C-B4AF-485F-9081-04756F9F5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1506" name="Picture 2" descr="Imagem relacionada">
            <a:extLst>
              <a:ext uri="{FF2B5EF4-FFF2-40B4-BE49-F238E27FC236}">
                <a16:creationId xmlns:a16="http://schemas.microsoft.com/office/drawing/2014/main" id="{12D5248C-482D-4352-97B4-DA20EF393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0"/>
            <a:ext cx="11158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284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 para someone showing perseverance">
            <a:extLst>
              <a:ext uri="{FF2B5EF4-FFF2-40B4-BE49-F238E27FC236}">
                <a16:creationId xmlns:a16="http://schemas.microsoft.com/office/drawing/2014/main" id="{B302BC5F-9091-42CD-AF84-BC3D8F57E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075"/>
            <a:ext cx="12192000" cy="565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476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julimize.files.wordpress.com/2012/04/now-its-your-turn-john-cena.jpg">
            <a:extLst>
              <a:ext uri="{FF2B5EF4-FFF2-40B4-BE49-F238E27FC236}">
                <a16:creationId xmlns:a16="http://schemas.microsoft.com/office/drawing/2014/main" id="{D9BC6FB7-747A-49BD-A91E-45B3E0937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55892"/>
            <a:ext cx="6051082" cy="453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51D76A-D8E3-4EE7-9357-DDD646EE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Agora é a sua </a:t>
            </a:r>
            <a:r>
              <a:rPr lang="pt-BR" dirty="0" err="1"/>
              <a:t>Sua</a:t>
            </a:r>
            <a:r>
              <a:rPr lang="pt-BR" dirty="0"/>
              <a:t> vez!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BF8488-B5FE-4BA4-862F-576932582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5892"/>
            <a:ext cx="5090962" cy="5502108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Junte-se com seu grupo;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Escolha um dos painéis de </a:t>
            </a:r>
            <a:r>
              <a:rPr lang="pt-BR" dirty="0" err="1">
                <a:latin typeface="Aharoni" panose="02010803020104030203" pitchFamily="2" charset="-79"/>
                <a:cs typeface="Aharoni" panose="02010803020104030203" pitchFamily="2" charset="-79"/>
              </a:rPr>
              <a:t>Lean</a:t>
            </a:r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pt-BR" dirty="0" err="1">
                <a:latin typeface="Aharoni" panose="02010803020104030203" pitchFamily="2" charset="-79"/>
                <a:cs typeface="Aharoni" panose="02010803020104030203" pitchFamily="2" charset="-79"/>
              </a:rPr>
              <a:t>Canvas</a:t>
            </a:r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 espalhados no auditório;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Decidam qual ideia será a primeira a ser desenvolvida;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Implementem a ideia no painel com post-it;</a:t>
            </a:r>
          </a:p>
          <a:p>
            <a:endParaRPr lang="pt-BR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BR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Prazo: 30 minutos</a:t>
            </a:r>
          </a:p>
        </p:txBody>
      </p:sp>
    </p:spTree>
    <p:extLst>
      <p:ext uri="{BB962C8B-B14F-4D97-AF65-F5344CB8AC3E}">
        <p14:creationId xmlns:p14="http://schemas.microsoft.com/office/powerpoint/2010/main" val="1912078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" y="1866505"/>
            <a:ext cx="12192000" cy="3161171"/>
          </a:xfrm>
        </p:spPr>
        <p:txBody>
          <a:bodyPr>
            <a:normAutofit fontScale="90000"/>
          </a:bodyPr>
          <a:lstStyle/>
          <a:p>
            <a:br>
              <a:rPr lang="pt-BR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pt-BR" dirty="0">
                <a:solidFill>
                  <a:schemeClr val="tx1"/>
                </a:solidFill>
              </a:rPr>
              <a:t>empreendedorismo</a:t>
            </a:r>
            <a:br>
              <a:rPr lang="pt-BR" dirty="0">
                <a:solidFill>
                  <a:schemeClr val="tx1"/>
                </a:solidFill>
              </a:rPr>
            </a:br>
            <a:br>
              <a:rPr lang="pt-BR" dirty="0">
                <a:solidFill>
                  <a:schemeClr val="tx1"/>
                </a:solidFill>
              </a:rPr>
            </a:br>
            <a:r>
              <a:rPr lang="pt-BR" sz="5400" dirty="0" err="1">
                <a:solidFill>
                  <a:schemeClr val="bg1"/>
                </a:solidFill>
              </a:rPr>
              <a:t>pitch</a:t>
            </a:r>
            <a:br>
              <a:rPr lang="pt-BR" sz="5400" dirty="0">
                <a:solidFill>
                  <a:schemeClr val="bg1"/>
                </a:solidFill>
              </a:rPr>
            </a:b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5562814"/>
            <a:ext cx="9144000" cy="8756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000" i="1" dirty="0"/>
              <a:t>Prof. Elyr Teixeira, </a:t>
            </a:r>
            <a:r>
              <a:rPr lang="pt-BR" sz="2000" i="1" dirty="0" err="1"/>
              <a:t>D.Sc</a:t>
            </a:r>
            <a:r>
              <a:rPr lang="pt-BR" sz="2000" i="1" dirty="0"/>
              <a:t>.</a:t>
            </a:r>
          </a:p>
          <a:p>
            <a:pPr>
              <a:lnSpc>
                <a:spcPct val="100000"/>
              </a:lnSpc>
            </a:pPr>
            <a:r>
              <a:rPr lang="pt-BR" sz="2000" dirty="0"/>
              <a:t>2018</a:t>
            </a:r>
          </a:p>
        </p:txBody>
      </p:sp>
      <p:sp>
        <p:nvSpPr>
          <p:cNvPr id="4" name="Retângulo 3"/>
          <p:cNvSpPr/>
          <p:nvPr/>
        </p:nvSpPr>
        <p:spPr>
          <a:xfrm>
            <a:off x="5198533" y="6438508"/>
            <a:ext cx="1778000" cy="2501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" descr="Imagem">
            <a:extLst>
              <a:ext uri="{FF2B5EF4-FFF2-40B4-BE49-F238E27FC236}">
                <a16:creationId xmlns:a16="http://schemas.microsoft.com/office/drawing/2014/main" id="{3490D1B0-321E-431E-B6BC-A2B47436D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662" y="119213"/>
            <a:ext cx="3999142" cy="7521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52203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27DF9-ABA1-4B6A-B811-95809B9E4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</a:t>
            </a:r>
            <a:r>
              <a:rPr lang="pt-BR" dirty="0" err="1"/>
              <a:t>pitch</a:t>
            </a:r>
            <a:r>
              <a:rPr lang="pt-BR" dirty="0"/>
              <a:t> é organizado em blocos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AFB129-0E2F-47AD-A954-0C1534C89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1" y="1110795"/>
            <a:ext cx="6022169" cy="4428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AA5993-E983-4777-A782-B914E3C73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281" y="1253766"/>
            <a:ext cx="5685960" cy="500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00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8BB71A8-8EC6-44AE-A57F-8995DF65A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246" y="2634214"/>
            <a:ext cx="6964754" cy="422378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0CD634D-E027-4D33-8C2B-A1079C8CA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15" y="1192623"/>
            <a:ext cx="6875584" cy="380859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963819B-7A6A-4741-8005-172FBC2A1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261"/>
            <a:ext cx="10515600" cy="1149631"/>
          </a:xfrm>
        </p:spPr>
        <p:txBody>
          <a:bodyPr/>
          <a:lstStyle/>
          <a:p>
            <a:r>
              <a:rPr lang="pt-BR" dirty="0"/>
              <a:t>Um </a:t>
            </a:r>
            <a:r>
              <a:rPr lang="pt-BR" dirty="0" err="1"/>
              <a:t>pitch</a:t>
            </a:r>
            <a:r>
              <a:rPr lang="pt-BR" dirty="0"/>
              <a:t> é organizado em blocos</a:t>
            </a:r>
          </a:p>
        </p:txBody>
      </p:sp>
    </p:spTree>
    <p:extLst>
      <p:ext uri="{BB962C8B-B14F-4D97-AF65-F5344CB8AC3E}">
        <p14:creationId xmlns:p14="http://schemas.microsoft.com/office/powerpoint/2010/main" val="17978548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27DF9-ABA1-4B6A-B811-95809B9E4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Analisando os 2 exemplos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6DD8AC1-B2A5-4CBE-BC73-20EECA5DE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0" y="1376413"/>
            <a:ext cx="5181600" cy="478800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pt-BR" dirty="0"/>
              <a:t>Problema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pt-BR" dirty="0"/>
              <a:t>Solução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pt-BR" dirty="0"/>
              <a:t>Como funciona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pt-BR" dirty="0"/>
              <a:t>Estágio da empresa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pt-BR" dirty="0"/>
              <a:t>Mercado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pt-BR" dirty="0"/>
              <a:t>Modelo de Negócios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pt-BR" dirty="0"/>
              <a:t>Parcerias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pt-BR" dirty="0"/>
              <a:t>Equipe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pt-BR" dirty="0"/>
              <a:t>Aporte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pt-BR" dirty="0"/>
              <a:t>Fechamento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1279EB4-525B-426E-8E78-A7283C220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" y="1376413"/>
            <a:ext cx="5181600" cy="5104597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pt-BR" dirty="0" err="1"/>
              <a:t>Elevator</a:t>
            </a:r>
            <a:r>
              <a:rPr lang="pt-BR" dirty="0"/>
              <a:t> </a:t>
            </a:r>
            <a:r>
              <a:rPr lang="pt-BR" dirty="0" err="1"/>
              <a:t>pitch</a:t>
            </a:r>
            <a:endParaRPr lang="pt-BR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pt-BR" dirty="0"/>
              <a:t>Time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pt-BR" dirty="0"/>
              <a:t>Problema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pt-BR" dirty="0"/>
              <a:t>Solução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pt-BR" dirty="0"/>
              <a:t>Como funciona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pt-BR" dirty="0"/>
              <a:t>Vantagens (Diferenciais)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pt-BR" dirty="0"/>
              <a:t>Concorrentes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pt-BR" dirty="0"/>
              <a:t>Modelo de negócios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pt-BR" dirty="0"/>
              <a:t>Mercado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pt-BR" dirty="0"/>
              <a:t>Parceiras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pt-BR" dirty="0"/>
              <a:t>Fechamento</a:t>
            </a:r>
          </a:p>
        </p:txBody>
      </p:sp>
    </p:spTree>
    <p:extLst>
      <p:ext uri="{BB962C8B-B14F-4D97-AF65-F5344CB8AC3E}">
        <p14:creationId xmlns:p14="http://schemas.microsoft.com/office/powerpoint/2010/main" val="3159748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30E1A-5BFF-4BE0-8558-DF97EACC5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247650"/>
            <a:ext cx="8048625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89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27DF9-ABA1-4B6A-B811-95809B9E4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slides</a:t>
            </a:r>
          </a:p>
        </p:txBody>
      </p:sp>
      <p:pic>
        <p:nvPicPr>
          <p:cNvPr id="5122" name="Picture 2" descr="Resultado de imagem para pitch steve jobs">
            <a:extLst>
              <a:ext uri="{FF2B5EF4-FFF2-40B4-BE49-F238E27FC236}">
                <a16:creationId xmlns:a16="http://schemas.microsoft.com/office/drawing/2014/main" id="{E0A654F0-A9D4-49E3-A258-08578802C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7025"/>
            <a:ext cx="6150183" cy="394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m relacionada">
            <a:extLst>
              <a:ext uri="{FF2B5EF4-FFF2-40B4-BE49-F238E27FC236}">
                <a16:creationId xmlns:a16="http://schemas.microsoft.com/office/drawing/2014/main" id="{536367AC-E500-4424-8B72-232D59766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250" y="1442185"/>
            <a:ext cx="5930750" cy="394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620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802092-9E46-4BA7-B8CB-B513855D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Um infográfico bem feito vale mais que mil palavras</a:t>
            </a:r>
          </a:p>
        </p:txBody>
      </p:sp>
      <p:pic>
        <p:nvPicPr>
          <p:cNvPr id="7170" name="Picture 2" descr="Resultado de imagem para infogrÃ¡ficos">
            <a:extLst>
              <a:ext uri="{FF2B5EF4-FFF2-40B4-BE49-F238E27FC236}">
                <a16:creationId xmlns:a16="http://schemas.microsoft.com/office/drawing/2014/main" id="{4AEF1B6F-57AC-49F0-9283-275E9A34D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12" y="1355892"/>
            <a:ext cx="9591175" cy="545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5021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57C1A-541F-4460-8651-AB563EE4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Um infográfico bem feito vale mais que mil palavras</a:t>
            </a:r>
          </a:p>
        </p:txBody>
      </p:sp>
      <p:pic>
        <p:nvPicPr>
          <p:cNvPr id="8194" name="Picture 2" descr="Resultado de imagem para infogrÃ¡ficos">
            <a:extLst>
              <a:ext uri="{FF2B5EF4-FFF2-40B4-BE49-F238E27FC236}">
                <a16:creationId xmlns:a16="http://schemas.microsoft.com/office/drawing/2014/main" id="{286BB476-AEF9-42A9-A48F-FE82FD701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424" y="1338015"/>
            <a:ext cx="8821152" cy="551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9441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57C1A-541F-4460-8651-AB563EE4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Um infográfico bem feito vale mais que mil palavras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819CB-4FA4-4E7C-8D1D-011533240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6406" y="2799681"/>
            <a:ext cx="1737394" cy="986256"/>
          </a:xfrm>
        </p:spPr>
        <p:txBody>
          <a:bodyPr/>
          <a:lstStyle/>
          <a:p>
            <a:pPr algn="ctr"/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  <a:hlinkClick r:id="rId2"/>
              </a:rPr>
              <a:t>EASY.LY</a:t>
            </a:r>
            <a:endParaRPr lang="pt-BR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218" name="Picture 2" descr="Imagem relacionada">
            <a:extLst>
              <a:ext uri="{FF2B5EF4-FFF2-40B4-BE49-F238E27FC236}">
                <a16:creationId xmlns:a16="http://schemas.microsoft.com/office/drawing/2014/main" id="{9ECA7632-2126-4B03-86BF-FB976837E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93" y="1403138"/>
            <a:ext cx="7040813" cy="545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086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m relacionada">
            <a:extLst>
              <a:ext uri="{FF2B5EF4-FFF2-40B4-BE49-F238E27FC236}">
                <a16:creationId xmlns:a16="http://schemas.microsoft.com/office/drawing/2014/main" id="{1DD0506D-A340-4C0D-A642-40058819F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0959"/>
            <a:ext cx="12192000" cy="565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131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57C1A-541F-4460-8651-AB563EE4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819CB-4FA4-4E7C-8D1D-011533240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5892"/>
            <a:ext cx="10515600" cy="5502108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dirty="0"/>
              <a:t>Se você não for capaz de vender sua ideia, então não importa quão boa ela seja.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dirty="0"/>
              <a:t>As pessoas compram histórias, então só as melhores histórias vencem.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dirty="0"/>
              <a:t>Não basta explicar sua ideia, é preciso contar às pessoas a história por trás dela.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dirty="0"/>
              <a:t>Existem milhares de ideias no mundo assediando uma quantidade finita de dinheiro. A sua precisa se destacar. Então conte uma grande história!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dirty="0"/>
              <a:t>Os erros mais comuns têm a ver com a (falta) preparação. A maioria dos empreendedores não gasta tempo suficiente entendendo sua própria história.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dirty="0"/>
              <a:t>Nunca memorize a apresentação! Em vez disso, entenda as ideias. Conheça os argumentos.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dirty="0"/>
              <a:t>Seja breve, sempre usando menos tempo do que o limite disponível.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dirty="0"/>
              <a:t>Treine, treine, treine.</a:t>
            </a:r>
          </a:p>
        </p:txBody>
      </p:sp>
    </p:spTree>
    <p:extLst>
      <p:ext uri="{BB962C8B-B14F-4D97-AF65-F5344CB8AC3E}">
        <p14:creationId xmlns:p14="http://schemas.microsoft.com/office/powerpoint/2010/main" val="28806936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40858-3B72-45B6-9DFC-5E291EBB4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Pitch</a:t>
            </a:r>
            <a:r>
              <a:rPr lang="pt-BR" dirty="0"/>
              <a:t> se aprende treinando, fazendo...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E6772AE-42D2-4FC8-A61B-5E893BC51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Você tem algum talento?</a:t>
            </a:r>
          </a:p>
          <a:p>
            <a:r>
              <a:rPr lang="pt-BR" dirty="0">
                <a:hlinkClick r:id="rId2"/>
              </a:rPr>
              <a:t>https://www.youtube.com/watch?v=TSdem0v6Mv8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9835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m para someone showing perseverance">
            <a:extLst>
              <a:ext uri="{FF2B5EF4-FFF2-40B4-BE49-F238E27FC236}">
                <a16:creationId xmlns:a16="http://schemas.microsoft.com/office/drawing/2014/main" id="{688D2657-3023-480B-8053-585E7ED80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299"/>
            <a:ext cx="12192000" cy="541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957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someone showing perseverance">
            <a:extLst>
              <a:ext uri="{FF2B5EF4-FFF2-40B4-BE49-F238E27FC236}">
                <a16:creationId xmlns:a16="http://schemas.microsoft.com/office/drawing/2014/main" id="{1B137186-4EC1-4FD9-8700-2C9256284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1" y="-8467"/>
            <a:ext cx="10299700" cy="686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422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ind Your Next Killer Opportunity in a Shark Tank">
            <a:extLst>
              <a:ext uri="{FF2B5EF4-FFF2-40B4-BE49-F238E27FC236}">
                <a16:creationId xmlns:a16="http://schemas.microsoft.com/office/drawing/2014/main" id="{44D58B9D-B915-443C-BD55-A8CD8DE71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632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84EDC-8C3F-4298-BE08-AC9A36DB4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</a:t>
            </a:r>
            <a:r>
              <a:rPr lang="pt-BR" dirty="0" err="1"/>
              <a:t>pitch</a:t>
            </a:r>
            <a:r>
              <a:rPr lang="pt-BR" dirty="0"/>
              <a:t>?</a:t>
            </a:r>
          </a:p>
        </p:txBody>
      </p:sp>
      <p:pic>
        <p:nvPicPr>
          <p:cNvPr id="1026" name="Picture 2" descr="Resultado de imagem para ?">
            <a:extLst>
              <a:ext uri="{FF2B5EF4-FFF2-40B4-BE49-F238E27FC236}">
                <a16:creationId xmlns:a16="http://schemas.microsoft.com/office/drawing/2014/main" id="{66D77CC2-E648-4C46-B7A1-9D2080E7E2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381" y="1355725"/>
            <a:ext cx="4821238" cy="482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4485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10568</TotalTime>
  <Words>962</Words>
  <Application>Microsoft Office PowerPoint</Application>
  <PresentationFormat>Widescreen</PresentationFormat>
  <Paragraphs>158</Paragraphs>
  <Slides>51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60" baseType="lpstr">
      <vt:lpstr>Aharoni</vt:lpstr>
      <vt:lpstr>Arial</vt:lpstr>
      <vt:lpstr>BankGothic Md BT</vt:lpstr>
      <vt:lpstr>Calibri</vt:lpstr>
      <vt:lpstr>Open Sans</vt:lpstr>
      <vt:lpstr>Source Sans Pro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que é um pitch?</vt:lpstr>
      <vt:lpstr>O pitch nada mais é que uma boa cantada</vt:lpstr>
      <vt:lpstr>O pitch nada mais é que uma boa cantada</vt:lpstr>
      <vt:lpstr>Qual o principal objetivo do pitch?</vt:lpstr>
      <vt:lpstr>Apresentação do PowerPoint</vt:lpstr>
      <vt:lpstr>Critérios para avaliação (pitch)</vt:lpstr>
      <vt:lpstr>TEMA</vt:lpstr>
      <vt:lpstr>About me – Elyr Teixeira</vt:lpstr>
      <vt:lpstr>Prêmios internacionais – Reino unido (2014)</vt:lpstr>
      <vt:lpstr>Apresentação do PowerPoint</vt:lpstr>
      <vt:lpstr>Apresentação do PowerPoint</vt:lpstr>
      <vt:lpstr>TEMA</vt:lpstr>
      <vt:lpstr>Critérios para avaliação (pitch)</vt:lpstr>
      <vt:lpstr>Vamos analisar algumas opções</vt:lpstr>
      <vt:lpstr>Critérios para avaliação (pitch)</vt:lpstr>
      <vt:lpstr>Vamos analisar algumas opções</vt:lpstr>
      <vt:lpstr>Critérios para avaliação (pitch)</vt:lpstr>
      <vt:lpstr>Uma boa ideia tem o mesmo valor de uma ideia ruim se ela não for implementada</vt:lpstr>
      <vt:lpstr>Apresentação do PowerPoint</vt:lpstr>
      <vt:lpstr>Mas por onde eu começo?</vt:lpstr>
      <vt:lpstr>Apresentação do PowerPoint</vt:lpstr>
      <vt:lpstr>Apresentação do PowerPoint</vt:lpstr>
      <vt:lpstr>Apresentação do PowerPoint</vt:lpstr>
      <vt:lpstr>Agora é a sua Sua vez!</vt:lpstr>
      <vt:lpstr>Estudo de caso – blue river tech</vt:lpstr>
      <vt:lpstr>Estudo de caso – blue river tech.</vt:lpstr>
      <vt:lpstr>Método:   lean canvas</vt:lpstr>
      <vt:lpstr>Apresentação do PowerPoint</vt:lpstr>
      <vt:lpstr>Como funciona o lean canvas?</vt:lpstr>
      <vt:lpstr>Como funciona o lean canvas?</vt:lpstr>
      <vt:lpstr>Apresentação do PowerPoint</vt:lpstr>
      <vt:lpstr>Agora é a sua Sua vez!</vt:lpstr>
      <vt:lpstr> empreendedorismo  pitch </vt:lpstr>
      <vt:lpstr>Um pitch é organizado em blocos</vt:lpstr>
      <vt:lpstr>Um pitch é organizado em blocos</vt:lpstr>
      <vt:lpstr>Analisando os 2 exemplos</vt:lpstr>
      <vt:lpstr>Apresentação do PowerPoint</vt:lpstr>
      <vt:lpstr>Tipos de slides</vt:lpstr>
      <vt:lpstr>Um infográfico bem feito vale mais que mil palavras</vt:lpstr>
      <vt:lpstr>Um infográfico bem feito vale mais que mil palavras</vt:lpstr>
      <vt:lpstr>Um infográfico bem feito vale mais que mil palavras</vt:lpstr>
      <vt:lpstr>dicas</vt:lpstr>
      <vt:lpstr>Pitch se aprende treinando, fazendo...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empreendedorismo  apresentação inicial  curso de computação</dc:title>
  <dc:creator>Elyr</dc:creator>
  <cp:lastModifiedBy>Elyr Teixeira</cp:lastModifiedBy>
  <cp:revision>65</cp:revision>
  <dcterms:created xsi:type="dcterms:W3CDTF">2016-06-25T14:13:11Z</dcterms:created>
  <dcterms:modified xsi:type="dcterms:W3CDTF">2019-05-07T12:57:35Z</dcterms:modified>
</cp:coreProperties>
</file>